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8"/>
  </p:notesMasterIdLst>
  <p:sldIdLst>
    <p:sldId id="256" r:id="rId2"/>
    <p:sldId id="257" r:id="rId3"/>
    <p:sldId id="270" r:id="rId4"/>
    <p:sldId id="313" r:id="rId5"/>
    <p:sldId id="312" r:id="rId6"/>
    <p:sldId id="271" r:id="rId7"/>
    <p:sldId id="272" r:id="rId8"/>
    <p:sldId id="287" r:id="rId9"/>
    <p:sldId id="290" r:id="rId10"/>
    <p:sldId id="289" r:id="rId11"/>
    <p:sldId id="288" r:id="rId12"/>
    <p:sldId id="292" r:id="rId13"/>
    <p:sldId id="294" r:id="rId14"/>
    <p:sldId id="273" r:id="rId15"/>
    <p:sldId id="303" r:id="rId16"/>
    <p:sldId id="304" r:id="rId17"/>
    <p:sldId id="305" r:id="rId18"/>
    <p:sldId id="306" r:id="rId19"/>
    <p:sldId id="307" r:id="rId20"/>
    <p:sldId id="275" r:id="rId21"/>
    <p:sldId id="279" r:id="rId22"/>
    <p:sldId id="283" r:id="rId23"/>
    <p:sldId id="285" r:id="rId24"/>
    <p:sldId id="314" r:id="rId25"/>
    <p:sldId id="310" r:id="rId26"/>
    <p:sldId id="311" r:id="rId27"/>
  </p:sldIdLst>
  <p:sldSz cx="9144000" cy="6858000" type="screen4x3"/>
  <p:notesSz cx="69469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0F6C6A65-6166-49D9-A872-473D05AA54FA}">
          <p14:sldIdLst>
            <p14:sldId id="256"/>
            <p14:sldId id="257"/>
            <p14:sldId id="270"/>
            <p14:sldId id="271"/>
            <p14:sldId id="272"/>
            <p14:sldId id="287"/>
            <p14:sldId id="290"/>
            <p14:sldId id="289"/>
            <p14:sldId id="288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273"/>
            <p14:sldId id="266"/>
            <p14:sldId id="274"/>
            <p14:sldId id="267"/>
            <p14:sldId id="300"/>
            <p14:sldId id="263"/>
            <p14:sldId id="268"/>
            <p14:sldId id="269"/>
            <p14:sldId id="262"/>
            <p14:sldId id="264"/>
            <p14:sldId id="265"/>
            <p14:sldId id="301"/>
            <p14:sldId id="261"/>
            <p14:sldId id="260"/>
            <p14:sldId id="259"/>
            <p14:sldId id="258"/>
            <p14:sldId id="275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990000"/>
    <a:srgbClr val="009900"/>
    <a:srgbClr val="0099FF"/>
    <a:srgbClr val="0066FF"/>
    <a:srgbClr val="FFFF66"/>
    <a:srgbClr val="CC66FF"/>
    <a:srgbClr val="33CCFF"/>
    <a:srgbClr val="CC9900"/>
    <a:srgbClr val="FFCC66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7" autoAdjust="0"/>
    <p:restoredTop sz="94647" autoAdjust="0"/>
  </p:normalViewPr>
  <p:slideViewPr>
    <p:cSldViewPr>
      <p:cViewPr>
        <p:scale>
          <a:sx n="66" d="100"/>
          <a:sy n="66" d="100"/>
        </p:scale>
        <p:origin x="-1584" y="-9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image" Target="../media/image12.jpeg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.xlsx"/><Relationship Id="rId1" Type="http://schemas.openxmlformats.org/officeDocument/2006/relationships/image" Target="../media/image17.jpeg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2400" i="1" dirty="0" smtClean="0">
                <a:solidFill>
                  <a:schemeClr val="accent1"/>
                </a:solidFill>
              </a:rPr>
              <a:t>Численность населения, тыс. чел.</a:t>
            </a:r>
            <a:endParaRPr lang="ru-RU" sz="2400" i="1" dirty="0">
              <a:solidFill>
                <a:schemeClr val="accent1"/>
              </a:solidFill>
            </a:endParaRPr>
          </a:p>
        </c:rich>
      </c:tx>
      <c:layout>
        <c:manualLayout>
          <c:xMode val="edge"/>
          <c:yMode val="edge"/>
          <c:x val="0.48528875815459782"/>
          <c:y val="2.3095978753683487E-2"/>
        </c:manualLayout>
      </c:layout>
    </c:title>
    <c:plotArea>
      <c:layout>
        <c:manualLayout>
          <c:layoutTarget val="inner"/>
          <c:xMode val="edge"/>
          <c:yMode val="edge"/>
          <c:x val="0.13842370099691895"/>
          <c:y val="0.2858091825775973"/>
          <c:w val="0.86157629900308164"/>
          <c:h val="0.6268190769808653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2.4139999999999997</c:v>
                </c:pt>
                <c:pt idx="1">
                  <c:v>2.407</c:v>
                </c:pt>
                <c:pt idx="2">
                  <c:v>2.4019999999999997</c:v>
                </c:pt>
                <c:pt idx="3">
                  <c:v>2.4009999999999998</c:v>
                </c:pt>
              </c:numCache>
            </c:numRef>
          </c:val>
        </c:ser>
        <c:axId val="82516608"/>
        <c:axId val="82518400"/>
      </c:barChart>
      <c:catAx>
        <c:axId val="82516608"/>
        <c:scaling>
          <c:orientation val="minMax"/>
        </c:scaling>
        <c:axPos val="b"/>
        <c:tickLblPos val="nextTo"/>
        <c:crossAx val="82518400"/>
        <c:crosses val="autoZero"/>
        <c:auto val="1"/>
        <c:lblAlgn val="ctr"/>
        <c:lblOffset val="100"/>
      </c:catAx>
      <c:valAx>
        <c:axId val="82518400"/>
        <c:scaling>
          <c:orientation val="minMax"/>
        </c:scaling>
        <c:axPos val="l"/>
        <c:majorGridlines/>
        <c:numFmt formatCode="General" sourceLinked="1"/>
        <c:tickLblPos val="nextTo"/>
        <c:crossAx val="8251660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1796822391274129E-2"/>
          <c:y val="9.2856638870609534E-2"/>
          <c:w val="0.53889150393034069"/>
          <c:h val="0.7274210433097233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Нац.безопасность и правоохран. деят-ть</c:v>
                </c:pt>
                <c:pt idx="3">
                  <c:v>Дорожное хоз-во</c:v>
                </c:pt>
                <c:pt idx="4">
                  <c:v>ЖКХ</c:v>
                </c:pt>
                <c:pt idx="5">
                  <c:v>Молодежь</c:v>
                </c:pt>
                <c:pt idx="6">
                  <c:v>Культура</c:v>
                </c:pt>
                <c:pt idx="7">
                  <c:v>Соц. Политика</c:v>
                </c:pt>
                <c:pt idx="8">
                  <c:v>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3852.1</c:v>
                </c:pt>
                <c:pt idx="1">
                  <c:v>186.8</c:v>
                </c:pt>
                <c:pt idx="2">
                  <c:v>30</c:v>
                </c:pt>
                <c:pt idx="3">
                  <c:v>1449.5</c:v>
                </c:pt>
                <c:pt idx="4">
                  <c:v>1449.5</c:v>
                </c:pt>
                <c:pt idx="5">
                  <c:v>30</c:v>
                </c:pt>
                <c:pt idx="6">
                  <c:v>6881.2</c:v>
                </c:pt>
                <c:pt idx="7">
                  <c:v>24</c:v>
                </c:pt>
                <c:pt idx="8">
                  <c:v>30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rgbClr val="990000"/>
                </a:solidFill>
              </a:rPr>
              <a:t>Всего -13990,0</a:t>
            </a:r>
            <a:endParaRPr lang="ru-RU" dirty="0">
              <a:solidFill>
                <a:srgbClr val="990000"/>
              </a:solidFill>
            </a:endParaRPr>
          </a:p>
        </c:rich>
      </c:tx>
      <c:layout/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Реализация муниципальных программ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10340.1</c:v>
                </c:pt>
                <c:pt idx="1">
                  <c:v>3649.9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5321428571428553"/>
          <c:y val="0.23737238708353639"/>
          <c:w val="0.34678571428571431"/>
          <c:h val="0.61636912975454616"/>
        </c:manualLayout>
      </c:layout>
      <c:txPr>
        <a:bodyPr/>
        <a:lstStyle/>
        <a:p>
          <a:pPr>
            <a:defRPr sz="2400" b="1">
              <a:solidFill>
                <a:srgbClr val="99000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2018 </a:t>
            </a:r>
            <a:r>
              <a:rPr lang="ru-RU" dirty="0"/>
              <a:t>год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ЖКХ</c:v>
                </c:pt>
                <c:pt idx="1">
                  <c:v>Культура</c:v>
                </c:pt>
                <c:pt idx="2">
                  <c:v>Молодежь</c:v>
                </c:pt>
                <c:pt idx="3">
                  <c:v>Спорт</c:v>
                </c:pt>
                <c:pt idx="4">
                  <c:v>Соц. Политика</c:v>
                </c:pt>
                <c:pt idx="5">
                  <c:v>Дорожное хозяйство</c:v>
                </c:pt>
                <c:pt idx="6">
                  <c:v>Общегос-ные вопросы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439.4</c:v>
                </c:pt>
                <c:pt idx="1">
                  <c:v>1805.4</c:v>
                </c:pt>
                <c:pt idx="2">
                  <c:v>8.8000000000000007</c:v>
                </c:pt>
                <c:pt idx="3">
                  <c:v>8.8000000000000007</c:v>
                </c:pt>
                <c:pt idx="4">
                  <c:v>7</c:v>
                </c:pt>
                <c:pt idx="5">
                  <c:v>423.3</c:v>
                </c:pt>
                <c:pt idx="6">
                  <c:v>1125</c:v>
                </c:pt>
              </c:numCache>
            </c:numRef>
          </c:val>
        </c:ser>
        <c:shape val="cylinder"/>
        <c:axId val="83579264"/>
        <c:axId val="83580800"/>
        <c:axId val="0"/>
      </c:bar3DChart>
      <c:catAx>
        <c:axId val="83579264"/>
        <c:scaling>
          <c:orientation val="minMax"/>
        </c:scaling>
        <c:axPos val="b"/>
        <c:tickLblPos val="nextTo"/>
        <c:crossAx val="83580800"/>
        <c:crosses val="autoZero"/>
        <c:auto val="1"/>
        <c:lblAlgn val="ctr"/>
        <c:lblOffset val="100"/>
      </c:catAx>
      <c:valAx>
        <c:axId val="83580800"/>
        <c:scaling>
          <c:orientation val="minMax"/>
        </c:scaling>
        <c:axPos val="l"/>
        <c:majorGridlines/>
        <c:numFmt formatCode="General" sourceLinked="1"/>
        <c:tickLblPos val="nextTo"/>
        <c:crossAx val="8357926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400" i="1" dirty="0">
                <a:solidFill>
                  <a:srgbClr val="0099FF"/>
                </a:solidFill>
              </a:rPr>
              <a:t>Фонд оплаты труда, </a:t>
            </a:r>
            <a:r>
              <a:rPr lang="ru-RU" sz="2400" i="1" dirty="0" smtClean="0">
                <a:solidFill>
                  <a:srgbClr val="0099FF"/>
                </a:solidFill>
              </a:rPr>
              <a:t>млн. </a:t>
            </a:r>
            <a:r>
              <a:rPr lang="ru-RU" sz="2400" i="1" dirty="0">
                <a:solidFill>
                  <a:srgbClr val="0099FF"/>
                </a:solidFill>
              </a:rPr>
              <a:t>руб.</a:t>
            </a:r>
          </a:p>
        </c:rich>
      </c:tx>
      <c:layout>
        <c:manualLayout>
          <c:xMode val="edge"/>
          <c:yMode val="edge"/>
          <c:x val="0.26738069076335735"/>
          <c:y val="1.2905070168355296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Фонд оплаты труда, млн. руб.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72.3</c:v>
                </c:pt>
                <c:pt idx="1">
                  <c:v>73</c:v>
                </c:pt>
                <c:pt idx="2">
                  <c:v>74</c:v>
                </c:pt>
                <c:pt idx="3">
                  <c:v>75</c:v>
                </c:pt>
              </c:numCache>
            </c:numRef>
          </c:val>
        </c:ser>
        <c:shape val="cylinder"/>
        <c:axId val="82588416"/>
        <c:axId val="82589952"/>
        <c:axId val="0"/>
      </c:bar3DChart>
      <c:catAx>
        <c:axId val="82588416"/>
        <c:scaling>
          <c:orientation val="minMax"/>
        </c:scaling>
        <c:axPos val="b"/>
        <c:tickLblPos val="nextTo"/>
        <c:crossAx val="82589952"/>
        <c:crosses val="autoZero"/>
        <c:auto val="1"/>
        <c:lblAlgn val="ctr"/>
        <c:lblOffset val="100"/>
      </c:catAx>
      <c:valAx>
        <c:axId val="82589952"/>
        <c:scaling>
          <c:orientation val="minMax"/>
        </c:scaling>
        <c:axPos val="l"/>
        <c:majorGridlines/>
        <c:numFmt formatCode="General" sourceLinked="1"/>
        <c:tickLblPos val="nextTo"/>
        <c:crossAx val="8258841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2800" i="0">
              <a:solidFill>
                <a:schemeClr val="accent2">
                  <a:lumMod val="75000"/>
                </a:schemeClr>
              </a:solidFill>
              <a:latin typeface="Calibri" pitchFamily="34" charset="0"/>
            </a:defRPr>
          </a:pPr>
          <a:endParaRPr lang="ru-RU"/>
        </a:p>
      </c:txPr>
    </c:title>
    <c:view3D>
      <c:perspective val="30"/>
    </c:view3D>
    <c:plotArea>
      <c:layout>
        <c:manualLayout>
          <c:layoutTarget val="inner"/>
          <c:xMode val="edge"/>
          <c:yMode val="edge"/>
          <c:x val="0.11966983092413599"/>
          <c:y val="0.21623803495518079"/>
          <c:w val="0.78724637591707858"/>
          <c:h val="0.63763090650746534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Среднемесячная заработная плата, руб.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18086.5</c:v>
                </c:pt>
                <c:pt idx="1">
                  <c:v>18857.400000000001</c:v>
                </c:pt>
                <c:pt idx="2">
                  <c:v>19959.3</c:v>
                </c:pt>
                <c:pt idx="3">
                  <c:v>20175.099999999984</c:v>
                </c:pt>
              </c:numCache>
            </c:numRef>
          </c:val>
        </c:ser>
        <c:shape val="cone"/>
        <c:axId val="82594432"/>
        <c:axId val="76358400"/>
        <c:axId val="82522560"/>
      </c:bar3DChart>
      <c:catAx>
        <c:axId val="82594432"/>
        <c:scaling>
          <c:orientation val="minMax"/>
        </c:scaling>
        <c:axPos val="b"/>
        <c:tickLblPos val="nextTo"/>
        <c:crossAx val="76358400"/>
        <c:crosses val="autoZero"/>
        <c:auto val="1"/>
        <c:lblAlgn val="ctr"/>
        <c:lblOffset val="100"/>
      </c:catAx>
      <c:valAx>
        <c:axId val="76358400"/>
        <c:scaling>
          <c:orientation val="minMax"/>
        </c:scaling>
        <c:axPos val="l"/>
        <c:majorGridlines/>
        <c:numFmt formatCode="General" sourceLinked="1"/>
        <c:tickLblPos val="nextTo"/>
        <c:crossAx val="82594432"/>
        <c:crosses val="autoZero"/>
        <c:crossBetween val="between"/>
      </c:valAx>
      <c:serAx>
        <c:axId val="82522560"/>
        <c:scaling>
          <c:orientation val="minMax"/>
        </c:scaling>
        <c:delete val="1"/>
        <c:axPos val="b"/>
        <c:tickLblPos val="none"/>
        <c:crossAx val="76358400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rgbClr val="990000"/>
                </a:solidFill>
              </a:rPr>
              <a:t>Объем отгруженных товаров, млн. руб.</a:t>
            </a:r>
            <a:endParaRPr lang="ru-RU" dirty="0">
              <a:solidFill>
                <a:srgbClr val="990000"/>
              </a:solidFill>
            </a:endParaRP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rgbClr val="FF0000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c:spPr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elete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42.7</c:v>
                </c:pt>
                <c:pt idx="1">
                  <c:v>43</c:v>
                </c:pt>
                <c:pt idx="2">
                  <c:v>43.2</c:v>
                </c:pt>
                <c:pt idx="3">
                  <c:v>59.9</c:v>
                </c:pt>
              </c:numCache>
            </c:numRef>
          </c:val>
        </c:ser>
        <c:axId val="82721024"/>
        <c:axId val="76410880"/>
      </c:barChart>
      <c:catAx>
        <c:axId val="82721024"/>
        <c:scaling>
          <c:orientation val="minMax"/>
        </c:scaling>
        <c:axPos val="l"/>
        <c:tickLblPos val="nextTo"/>
        <c:crossAx val="76410880"/>
        <c:crosses val="autoZero"/>
        <c:auto val="1"/>
        <c:lblAlgn val="ctr"/>
        <c:lblOffset val="100"/>
      </c:catAx>
      <c:valAx>
        <c:axId val="76410880"/>
        <c:scaling>
          <c:orientation val="minMax"/>
        </c:scaling>
        <c:axPos val="b"/>
        <c:majorGridlines/>
        <c:numFmt formatCode="General" sourceLinked="1"/>
        <c:tickLblPos val="nextTo"/>
        <c:crossAx val="8272102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400">
                <a:solidFill>
                  <a:schemeClr val="tx1"/>
                </a:solidFill>
              </a:defRPr>
            </a:pPr>
            <a:r>
              <a:rPr lang="ru-RU" sz="2400" dirty="0" smtClean="0">
                <a:solidFill>
                  <a:schemeClr val="bg1"/>
                </a:solidFill>
              </a:rPr>
              <a:t>Объем продукции сельского</a:t>
            </a:r>
            <a:r>
              <a:rPr lang="ru-RU" sz="2400" baseline="0" dirty="0" smtClean="0">
                <a:solidFill>
                  <a:schemeClr val="bg1"/>
                </a:solidFill>
              </a:rPr>
              <a:t> хозяйства, тыс. руб.</a:t>
            </a:r>
            <a:endParaRPr lang="ru-RU" sz="24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19368247427387517"/>
          <c:y val="2.4557749560878611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0.14186937463972021"/>
          <c:y val="0.12669566250726036"/>
          <c:w val="0.82913701194559764"/>
          <c:h val="0.7394201277213924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-2.3557310899429904E-2"/>
                  <c:y val="-5.3580544496462365E-2"/>
                </c:manualLayout>
              </c:layout>
              <c:showVal val="1"/>
            </c:dLbl>
            <c:dLbl>
              <c:idx val="1"/>
              <c:layout>
                <c:manualLayout>
                  <c:x val="-1.6308907545759119E-2"/>
                  <c:y val="-3.3487840310289015E-2"/>
                </c:manualLayout>
              </c:layout>
              <c:showVal val="1"/>
            </c:dLbl>
            <c:dLbl>
              <c:idx val="2"/>
              <c:layout>
                <c:manualLayout>
                  <c:x val="-9.0605041920885105E-3"/>
                  <c:y val="-3.7952885684994296E-2"/>
                </c:manualLayout>
              </c:layout>
              <c:showVal val="1"/>
            </c:dLbl>
            <c:dLbl>
              <c:idx val="3"/>
              <c:layout>
                <c:manualLayout>
                  <c:x val="-1.8121008384176848E-3"/>
                  <c:y val="-3.1255317622936603E-2"/>
                </c:manualLayout>
              </c:layout>
              <c:showVal val="1"/>
            </c:dLbl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753133</c:v>
                </c:pt>
                <c:pt idx="1">
                  <c:v>848087</c:v>
                </c:pt>
                <c:pt idx="2">
                  <c:v>924373</c:v>
                </c:pt>
                <c:pt idx="3">
                  <c:v>949155</c:v>
                </c:pt>
              </c:numCache>
            </c:numRef>
          </c:val>
        </c:ser>
        <c:shape val="cylinder"/>
        <c:axId val="82690816"/>
        <c:axId val="82692352"/>
        <c:axId val="0"/>
      </c:bar3DChart>
      <c:catAx>
        <c:axId val="82690816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ru-RU"/>
          </a:p>
        </c:txPr>
        <c:crossAx val="82692352"/>
        <c:crosses val="autoZero"/>
        <c:auto val="1"/>
        <c:lblAlgn val="ctr"/>
        <c:lblOffset val="100"/>
      </c:catAx>
      <c:valAx>
        <c:axId val="8269235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ru-RU"/>
          </a:p>
        </c:txPr>
        <c:crossAx val="8269081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400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Оборот розничной</a:t>
            </a:r>
            <a:r>
              <a:rPr lang="ru-RU" sz="2400" baseline="0" dirty="0" smtClean="0">
                <a:solidFill>
                  <a:schemeClr val="accent2">
                    <a:lumMod val="50000"/>
                  </a:schemeClr>
                </a:solidFill>
              </a:rPr>
              <a:t> торговли, млн. руб.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9.8137626940335357E-2"/>
          <c:y val="2.6806804074909565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0.10040916506353099"/>
          <c:y val="0.19750944719993113"/>
          <c:w val="0.89959083493646907"/>
          <c:h val="0.7180026039724655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</c:spPr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394.3</c:v>
                </c:pt>
                <c:pt idx="1">
                  <c:v>416.6</c:v>
                </c:pt>
                <c:pt idx="2">
                  <c:v>441.9</c:v>
                </c:pt>
                <c:pt idx="3">
                  <c:v>473.8</c:v>
                </c:pt>
              </c:numCache>
            </c:numRef>
          </c:val>
        </c:ser>
        <c:shape val="cylinder"/>
        <c:axId val="82750080"/>
        <c:axId val="82751872"/>
        <c:axId val="0"/>
      </c:bar3DChart>
      <c:catAx>
        <c:axId val="82750080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82751872"/>
        <c:crosses val="autoZero"/>
        <c:auto val="1"/>
        <c:lblAlgn val="ctr"/>
        <c:lblOffset val="100"/>
      </c:catAx>
      <c:valAx>
        <c:axId val="827518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827500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8479.5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Безвозмедные поступления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5510.5</c:v>
                </c:pt>
              </c:numCache>
            </c:numRef>
          </c:val>
        </c:ser>
        <c:shape val="cylinder"/>
        <c:axId val="84039552"/>
        <c:axId val="84041088"/>
        <c:axId val="82645888"/>
      </c:bar3DChart>
      <c:catAx>
        <c:axId val="84039552"/>
        <c:scaling>
          <c:orientation val="minMax"/>
        </c:scaling>
        <c:axPos val="b"/>
        <c:tickLblPos val="nextTo"/>
        <c:crossAx val="84041088"/>
        <c:crosses val="autoZero"/>
        <c:auto val="1"/>
        <c:lblAlgn val="ctr"/>
        <c:lblOffset val="100"/>
      </c:catAx>
      <c:valAx>
        <c:axId val="84041088"/>
        <c:scaling>
          <c:orientation val="minMax"/>
        </c:scaling>
        <c:axPos val="l"/>
        <c:majorGridlines/>
        <c:numFmt formatCode="General" sourceLinked="1"/>
        <c:tickLblPos val="nextTo"/>
        <c:crossAx val="84039552"/>
        <c:crosses val="autoZero"/>
        <c:crossBetween val="between"/>
      </c:valAx>
      <c:serAx>
        <c:axId val="82645888"/>
        <c:scaling>
          <c:orientation val="minMax"/>
        </c:scaling>
        <c:delete val="1"/>
        <c:axPos val="b"/>
        <c:tickLblPos val="none"/>
        <c:crossAx val="84041088"/>
        <c:crosses val="autoZero"/>
      </c:serAx>
    </c:plotArea>
    <c:legend>
      <c:legendPos val="r"/>
      <c:layout/>
      <c:txPr>
        <a:bodyPr/>
        <a:lstStyle/>
        <a:p>
          <a:pPr>
            <a:defRPr sz="2000" b="1">
              <a:solidFill>
                <a:srgbClr val="0066FF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НДФЛ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28.3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Акцизы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17.100000000000001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ЕСХН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15.4</c:v>
                </c:pt>
              </c:numCache>
            </c:numRef>
          </c:val>
        </c:ser>
        <c:shape val="cone"/>
        <c:axId val="83056896"/>
        <c:axId val="83066880"/>
        <c:axId val="0"/>
      </c:bar3DChart>
      <c:catAx>
        <c:axId val="83056896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rgbClr val="0066FF"/>
                </a:solidFill>
              </a:defRPr>
            </a:pPr>
            <a:endParaRPr lang="ru-RU"/>
          </a:p>
        </c:txPr>
        <c:crossAx val="83066880"/>
        <c:crosses val="autoZero"/>
        <c:auto val="1"/>
        <c:lblAlgn val="ctr"/>
        <c:lblOffset val="100"/>
      </c:catAx>
      <c:valAx>
        <c:axId val="83066880"/>
        <c:scaling>
          <c:orientation val="minMax"/>
        </c:scaling>
        <c:axPos val="l"/>
        <c:majorGridlines/>
        <c:numFmt formatCode="General" sourceLinked="1"/>
        <c:tickLblPos val="nextTo"/>
        <c:crossAx val="8305689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Лист1!$A$2:$A$7</c:f>
              <c:strCache>
                <c:ptCount val="6"/>
                <c:pt idx="0">
                  <c:v>Земельный налог</c:v>
                </c:pt>
                <c:pt idx="1">
                  <c:v>НДФЛ</c:v>
                </c:pt>
                <c:pt idx="2">
                  <c:v>Акцизы</c:v>
                </c:pt>
                <c:pt idx="3">
                  <c:v>ЕСХН</c:v>
                </c:pt>
                <c:pt idx="4">
                  <c:v>Налог на им-во физ.лиц</c:v>
                </c:pt>
                <c:pt idx="5">
                  <c:v>Аренда имущества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3000</c:v>
                </c:pt>
                <c:pt idx="1">
                  <c:v>2400</c:v>
                </c:pt>
                <c:pt idx="2">
                  <c:v>1449.5</c:v>
                </c:pt>
                <c:pt idx="3">
                  <c:v>1300</c:v>
                </c:pt>
                <c:pt idx="4">
                  <c:v>300</c:v>
                </c:pt>
                <c:pt idx="5">
                  <c:v>30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2000" b="1" i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>
              <a:defRPr kumimoji="0" sz="1200">
                <a:latin typeface="Times New Roman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>
              <a:defRPr kumimoji="0" sz="1200">
                <a:latin typeface="Times New Roman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>
              <a:defRPr kumimoji="0" sz="1200">
                <a:latin typeface="Times New Roman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>
              <a:defRPr kumimoji="0" sz="1200">
                <a:latin typeface="Times New Roman" pitchFamily="18" charset="0"/>
              </a:defRPr>
            </a:lvl1pPr>
          </a:lstStyle>
          <a:p>
            <a:fld id="{EE02402B-37A0-4BD1-95C2-6BDB902C0328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317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E877-93BB-4664-B463-9AB07FABC8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060F7-E6FC-47C8-B2AD-A38679CDF6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17CB-03F1-4CEF-AC0A-BA334B5A5C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250D-5EEC-41AD-B109-A426CC5D57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6618-297B-458F-B45B-27C5E41211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D674-0736-41BC-B791-A7A5EC8D82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8D3F-0832-4BCE-BAE4-354837E77C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D9D5-2BD1-4E25-AD0D-0B593AF30C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E088-4096-40E7-9FD2-7D9D00F863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7E24-BC98-4C3D-B90E-AC55CC4057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216A81-23AF-4C0F-9E6D-D11C33FEF3C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537620-4EBE-4C13-A988-F6E139EBCF11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9" Type="http://schemas.microsoft.com/office/2007/relationships/hdphoto" Target="../media/hdphoto20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2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chart" Target="../charts/chart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лида\UDBJ4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5536" y="836712"/>
            <a:ext cx="8748464" cy="576064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 algn="ctr"/>
            <a: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  <a:t/>
            </a:r>
            <a:b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</a:br>
            <a: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  <a:t/>
            </a:r>
            <a:b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</a:br>
            <a: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  <a:t/>
            </a:r>
            <a:b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</a:br>
            <a: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  <a:t/>
            </a:r>
            <a:b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</a:br>
            <a: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  <a:t/>
            </a:r>
            <a:b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</a:br>
            <a: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  <a:t/>
            </a:r>
            <a:b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</a:br>
            <a: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  <a:t/>
            </a:r>
            <a:b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</a:br>
            <a: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  <a:t/>
            </a:r>
            <a:b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</a:br>
            <a: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  <a:t/>
            </a:r>
            <a:b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</a:br>
            <a: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  <a:t/>
            </a:r>
            <a:b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</a:br>
            <a: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  <a:t/>
            </a:r>
            <a:b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</a:br>
            <a: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  <a:t/>
            </a:r>
            <a:b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</a:br>
            <a: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  <a:t/>
            </a:r>
            <a:b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</a:br>
            <a: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  <a:t/>
            </a:r>
            <a:b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</a:br>
            <a: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  <a:t/>
            </a:r>
            <a:b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</a:br>
            <a:r>
              <a:rPr lang="ru-RU" sz="6700" b="1" i="1" dirty="0" smtClean="0">
                <a:solidFill>
                  <a:srgbClr val="7030A0"/>
                </a:solidFill>
                <a:latin typeface="Book Antiqua" pitchFamily="18" charset="0"/>
              </a:rPr>
              <a:t/>
            </a:r>
            <a:br>
              <a:rPr lang="ru-RU" sz="6700" b="1" i="1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6700" b="1" i="1" dirty="0" smtClean="0">
                <a:solidFill>
                  <a:schemeClr val="tx1"/>
                </a:solidFill>
                <a:latin typeface="Book Antiqua" pitchFamily="18" charset="0"/>
              </a:rPr>
              <a:t>Бюджет Красноармейского сельского поселения </a:t>
            </a:r>
            <a:r>
              <a:rPr lang="ru-RU" sz="6700" b="1" i="1" dirty="0">
                <a:solidFill>
                  <a:schemeClr val="tx1"/>
                </a:solidFill>
                <a:latin typeface="Book Antiqua" pitchFamily="18" charset="0"/>
              </a:rPr>
              <a:t>Ейского </a:t>
            </a:r>
            <a:r>
              <a:rPr lang="ru-RU" sz="6700" b="1" i="1" dirty="0" smtClean="0">
                <a:solidFill>
                  <a:schemeClr val="tx1"/>
                </a:solidFill>
                <a:latin typeface="Book Antiqua" pitchFamily="18" charset="0"/>
              </a:rPr>
              <a:t>района</a:t>
            </a:r>
            <a:br>
              <a:rPr lang="ru-RU" sz="6700" b="1" i="1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sz="6700" b="1" i="1" dirty="0" smtClean="0">
                <a:solidFill>
                  <a:schemeClr val="tx1"/>
                </a:solidFill>
                <a:latin typeface="Book Antiqua" pitchFamily="18" charset="0"/>
              </a:rPr>
              <a:t> на 2018 год </a:t>
            </a:r>
            <a:r>
              <a:rPr lang="ru-RU" sz="6700" b="1" i="1" dirty="0" smtClean="0">
                <a:solidFill>
                  <a:srgbClr val="7030A0"/>
                </a:solidFill>
                <a:latin typeface="Book Antiqua" pitchFamily="18" charset="0"/>
              </a:rPr>
              <a:t/>
            </a:r>
            <a:br>
              <a:rPr lang="ru-RU" sz="6700" b="1" i="1" dirty="0" smtClean="0">
                <a:solidFill>
                  <a:srgbClr val="7030A0"/>
                </a:solidFill>
                <a:latin typeface="Book Antiqua" pitchFamily="18" charset="0"/>
              </a:rPr>
            </a:br>
            <a:endParaRPr lang="ru-RU" sz="6700" b="1" i="1" dirty="0">
              <a:solidFill>
                <a:srgbClr val="7030A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683568" y="692696"/>
          <a:ext cx="748883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8434" name="Picture 2" descr="https://im1-tub-ru.yandex.net/i?id=19350b39d3cf6fb447d646749da76438&amp;n=33&amp;h=190&amp;w=2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764704"/>
            <a:ext cx="2000250" cy="1809751"/>
          </a:xfrm>
          <a:prstGeom prst="rect">
            <a:avLst/>
          </a:prstGeom>
          <a:noFill/>
        </p:spPr>
      </p:pic>
      <p:pic>
        <p:nvPicPr>
          <p:cNvPr id="18438" name="Picture 6" descr="https://im1-tub-ru.yandex.net/i?id=81bc91a4d5ec596ba08b8c74b9ea7984&amp;n=33&amp;h=190&amp;w=2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653136"/>
            <a:ext cx="2705100" cy="1809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630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2-tub-ru.yandex.net/i?id=90790f0107a33ba694402f1cc22a7739&amp;n=33&amp;h=190&amp;w=2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149080"/>
            <a:ext cx="1964596" cy="2448272"/>
          </a:xfrm>
          <a:prstGeom prst="rect">
            <a:avLst/>
          </a:prstGeom>
          <a:noFill/>
        </p:spPr>
      </p:pic>
      <p:graphicFrame>
        <p:nvGraphicFramePr>
          <p:cNvPr id="3" name="Диаграмма 2"/>
          <p:cNvGraphicFramePr/>
          <p:nvPr/>
        </p:nvGraphicFramePr>
        <p:xfrm>
          <a:off x="2123728" y="404664"/>
          <a:ext cx="6336704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44720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0-tub-ru.yandex.net/i?id=ab2651f5ee8b9ae9749629b32aef69cd&amp;n=2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540553" cy="6858000"/>
          </a:xfrm>
          <a:prstGeom prst="rect">
            <a:avLst/>
          </a:prstGeom>
          <a:noFill/>
        </p:spPr>
      </p:pic>
      <p:graphicFrame>
        <p:nvGraphicFramePr>
          <p:cNvPr id="3" name="Диаграмма 2"/>
          <p:cNvGraphicFramePr/>
          <p:nvPr/>
        </p:nvGraphicFramePr>
        <p:xfrm>
          <a:off x="899592" y="476672"/>
          <a:ext cx="7848872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97202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Documents and Settings\1\Рабочий стол\to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924944"/>
            <a:ext cx="2520280" cy="3672408"/>
          </a:xfrm>
          <a:prstGeom prst="rect">
            <a:avLst/>
          </a:prstGeom>
          <a:noFill/>
        </p:spPr>
      </p:pic>
      <p:graphicFrame>
        <p:nvGraphicFramePr>
          <p:cNvPr id="3" name="Диаграмма 2"/>
          <p:cNvGraphicFramePr/>
          <p:nvPr/>
        </p:nvGraphicFramePr>
        <p:xfrm>
          <a:off x="179512" y="548680"/>
          <a:ext cx="633670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68721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11560" y="433576"/>
            <a:ext cx="79928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8625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ОСНОВНЫЕ ПАРАМЕТРЫ МЕСТНОГО БЮДЖЕТА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862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100000" l="10000" r="96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47864" y="5008858"/>
            <a:ext cx="3527017" cy="184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43608" y="1196751"/>
          <a:ext cx="7488832" cy="3672408"/>
        </p:xfrm>
        <a:graphic>
          <a:graphicData uri="http://schemas.openxmlformats.org/drawingml/2006/table">
            <a:tbl>
              <a:tblPr/>
              <a:tblGrid>
                <a:gridCol w="576064"/>
                <a:gridCol w="3168352"/>
                <a:gridCol w="1584176"/>
                <a:gridCol w="1008112"/>
                <a:gridCol w="1152128"/>
              </a:tblGrid>
              <a:tr h="36724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2018 год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Плановый период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72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2019 год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48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Доходы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13990,0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9774,4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9882,1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Собственные доходы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8479,5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8858,3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9134,5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1.2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5510,5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916,1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747,6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48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Расходы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13990,0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9774,4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9882,1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Дефицит(+), (-)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9500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04856" cy="100811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3"/>
                </a:solidFill>
              </a:rPr>
              <a:t>Доходы местного бюджета</a:t>
            </a:r>
            <a:r>
              <a:rPr lang="ru-RU" dirty="0" smtClean="0">
                <a:solidFill>
                  <a:schemeClr val="accent3"/>
                </a:solidFill>
              </a:rPr>
              <a:t>, </a:t>
            </a:r>
            <a:r>
              <a:rPr lang="ru-RU" sz="1600" dirty="0" smtClean="0">
                <a:solidFill>
                  <a:schemeClr val="accent3"/>
                </a:solidFill>
              </a:rPr>
              <a:t>тыс. руб.</a:t>
            </a:r>
            <a:endParaRPr lang="ru-RU" dirty="0">
              <a:solidFill>
                <a:schemeClr val="accent3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115616" y="1196753"/>
          <a:ext cx="741682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4" descr="U:\Отделы\ФОПС\презентации Славик\Новая папка\url.jpe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436096" y="4251912"/>
            <a:ext cx="3472061" cy="2606088"/>
          </a:xfrm>
          <a:prstGeom prst="rect">
            <a:avLst/>
          </a:prstGeom>
          <a:noFill/>
          <a:effectLst>
            <a:softEdge rad="774700"/>
          </a:effectLst>
          <a:ex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064896" cy="1296144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>Структура собственных доходов местного бюджета</a:t>
            </a:r>
            <a:r>
              <a:rPr lang="ru-RU" dirty="0" smtClean="0">
                <a:solidFill>
                  <a:schemeClr val="accent3"/>
                </a:solidFill>
              </a:rPr>
              <a:t>, </a:t>
            </a:r>
            <a:r>
              <a:rPr lang="ru-RU" sz="1600" dirty="0" smtClean="0">
                <a:solidFill>
                  <a:schemeClr val="accent3"/>
                </a:solidFill>
              </a:rPr>
              <a:t>%</a:t>
            </a:r>
            <a:endParaRPr lang="ru-RU" dirty="0">
              <a:solidFill>
                <a:schemeClr val="accent3"/>
              </a:solidFill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1115616" y="1916832"/>
          <a:ext cx="7632848" cy="4556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147248" cy="1440160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>Структура собственных доходов местного бюджета на 2018 год</a:t>
            </a:r>
            <a:r>
              <a:rPr lang="ru-RU" dirty="0" smtClean="0">
                <a:solidFill>
                  <a:schemeClr val="accent3"/>
                </a:solidFill>
              </a:rPr>
              <a:t>, тыс. руб.</a:t>
            </a:r>
            <a:endParaRPr lang="ru-RU" dirty="0">
              <a:solidFill>
                <a:schemeClr val="accent3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899592" y="2276872"/>
          <a:ext cx="8003406" cy="40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14724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>Расходы местного бюджета</a:t>
            </a:r>
            <a:r>
              <a:rPr lang="ru-RU" dirty="0" smtClean="0">
                <a:solidFill>
                  <a:schemeClr val="accent3"/>
                </a:solidFill>
              </a:rPr>
              <a:t>, </a:t>
            </a:r>
            <a:r>
              <a:rPr lang="ru-RU" sz="1600" dirty="0" smtClean="0">
                <a:solidFill>
                  <a:schemeClr val="accent3"/>
                </a:solidFill>
              </a:rPr>
              <a:t>тыс. руб.</a:t>
            </a:r>
            <a:endParaRPr lang="ru-RU" dirty="0">
              <a:solidFill>
                <a:schemeClr val="accent3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763688" y="1484784"/>
          <a:ext cx="7170762" cy="4763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920880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 Распределение расходов местного бюджета на 2018 год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тыс. руб. </a:t>
            </a: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1043608" y="1556792"/>
          <a:ext cx="7560840" cy="4691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332656"/>
            <a:ext cx="7992888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accent1"/>
              </a:solidFill>
            </a:endParaRPr>
          </a:p>
          <a:p>
            <a:pPr algn="ctr"/>
            <a:endParaRPr lang="ru-RU" b="1" dirty="0" smtClean="0">
              <a:solidFill>
                <a:schemeClr val="accent1"/>
              </a:solidFill>
            </a:endParaRPr>
          </a:p>
          <a:p>
            <a:pPr algn="ctr"/>
            <a:endParaRPr lang="ru-RU" b="1" dirty="0" smtClean="0">
              <a:solidFill>
                <a:schemeClr val="accent1"/>
              </a:solidFill>
            </a:endParaRPr>
          </a:p>
          <a:p>
            <a:pPr algn="ctr"/>
            <a:endParaRPr lang="ru-RU" b="1" dirty="0" smtClean="0">
              <a:solidFill>
                <a:schemeClr val="accent1"/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УВАЖАЕМЫЕ ЖИТЕЛИ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 КРАСНОАРМЕЙСКОГО СЕЛЬСКОГО ПОСЕЛЕНИЯ!</a:t>
            </a:r>
            <a:endParaRPr lang="ru-RU" dirty="0">
              <a:solidFill>
                <a:schemeClr val="accent1"/>
              </a:solidFill>
            </a:endParaRPr>
          </a:p>
          <a:p>
            <a:r>
              <a:rPr lang="ru-RU" sz="1400" b="1" dirty="0">
                <a:solidFill>
                  <a:srgbClr val="000000"/>
                </a:solidFill>
              </a:rPr>
              <a:t> </a:t>
            </a:r>
            <a:endParaRPr lang="ru-RU" sz="1400" b="1" dirty="0" smtClean="0">
              <a:solidFill>
                <a:srgbClr val="000000"/>
              </a:solidFill>
            </a:endParaRPr>
          </a:p>
          <a:p>
            <a:endParaRPr lang="ru-RU" sz="1400" dirty="0">
              <a:solidFill>
                <a:srgbClr val="000000"/>
              </a:solidFill>
            </a:endParaRPr>
          </a:p>
          <a:p>
            <a:pPr algn="just"/>
            <a:r>
              <a:rPr lang="ru-RU" sz="1400" b="1" dirty="0">
                <a:solidFill>
                  <a:srgbClr val="000000"/>
                </a:solidFill>
              </a:rPr>
              <a:t>     </a:t>
            </a:r>
            <a:r>
              <a:rPr lang="ru-RU" sz="1400" b="1" dirty="0" smtClean="0">
                <a:solidFill>
                  <a:srgbClr val="000000"/>
                </a:solidFill>
              </a:rPr>
              <a:t>    </a:t>
            </a:r>
            <a:r>
              <a:rPr lang="ru-RU" sz="2200" dirty="0" smtClean="0">
                <a:solidFill>
                  <a:srgbClr val="7030A0"/>
                </a:solidFill>
              </a:rPr>
              <a:t>     </a:t>
            </a:r>
            <a:r>
              <a:rPr lang="ru-RU" sz="2200" b="1" i="1" dirty="0">
                <a:solidFill>
                  <a:srgbClr val="7030A0"/>
                </a:solidFill>
              </a:rPr>
              <a:t>Представляем </a:t>
            </a:r>
            <a:r>
              <a:rPr lang="ru-RU" sz="2200" b="1" i="1" dirty="0" smtClean="0">
                <a:solidFill>
                  <a:srgbClr val="7030A0"/>
                </a:solidFill>
              </a:rPr>
              <a:t>бюджет, </a:t>
            </a:r>
            <a:r>
              <a:rPr lang="ru-RU" sz="2200" b="1" i="1" dirty="0">
                <a:solidFill>
                  <a:srgbClr val="7030A0"/>
                </a:solidFill>
              </a:rPr>
              <a:t>в котором кратко и доступно отражены основные параметры бюджета </a:t>
            </a:r>
            <a:r>
              <a:rPr lang="ru-RU" sz="2200" b="1" i="1" dirty="0" smtClean="0">
                <a:solidFill>
                  <a:srgbClr val="7030A0"/>
                </a:solidFill>
              </a:rPr>
              <a:t>нашего поселения на 2018 год. Предоставлена </a:t>
            </a:r>
            <a:r>
              <a:rPr lang="ru-RU" sz="2200" b="1" i="1" dirty="0">
                <a:solidFill>
                  <a:srgbClr val="7030A0"/>
                </a:solidFill>
              </a:rPr>
              <a:t>информация о том, какие обязательства берет на себя местный бюджет, на какие цели и в каком объеме планируется направить бюджетные средства</a:t>
            </a:r>
            <a:r>
              <a:rPr lang="ru-RU" sz="2200" b="1" i="1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endParaRPr lang="ru-RU" sz="22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ru-RU" sz="2200" dirty="0">
              <a:solidFill>
                <a:srgbClr val="000000"/>
              </a:solidFill>
            </a:endParaRPr>
          </a:p>
          <a:p>
            <a:pPr algn="just"/>
            <a:endParaRPr lang="ru-RU" sz="2200" dirty="0">
              <a:solidFill>
                <a:srgbClr val="000000"/>
              </a:solidFill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971" b="96481" l="9971" r="898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939465"/>
            <a:ext cx="3068423" cy="191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" descr="Красноармейское Ейского р-на 6-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836712"/>
            <a:ext cx="112985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99592" y="3861048"/>
            <a:ext cx="2160240" cy="1872208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ea typeface="Calibri"/>
                <a:cs typeface="Times New Roman"/>
              </a:rPr>
              <a:t>Услуги связи, обслуживание тонеров и картриджей – 85,0 тыс</a:t>
            </a:r>
            <a:r>
              <a:rPr lang="ru-RU" sz="2000" b="1" dirty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ea typeface="Calibri"/>
                <a:cs typeface="Times New Roman"/>
              </a:rPr>
              <a:t>. руб.</a:t>
            </a:r>
            <a:endParaRPr lang="ru-RU" sz="2000" b="1" dirty="0" smtClean="0">
              <a:ln w="6350" cap="flat" cmpd="sng" algn="ctr">
                <a:solidFill>
                  <a:srgbClr val="054697"/>
                </a:solidFill>
                <a:prstDash val="solid"/>
                <a:round/>
              </a:ln>
              <a:solidFill>
                <a:srgbClr val="7030A0"/>
              </a:solidFill>
              <a:effectLst>
                <a:outerShdw blurRad="41275" dist="20320" dir="1800000" algn="tl">
                  <a:srgbClr val="000000">
                    <a:alpha val="40000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700808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/>
              <a:t>Программа направлена </a:t>
            </a:r>
            <a:r>
              <a:rPr lang="ru-RU" sz="1800" dirty="0" smtClean="0"/>
              <a:t>на повышение открытости и доступности информации о деятельности  ОМС, предоставляемых муниципальных услугах на основе использования информационных и коммуникационных технологий, на повышение качества и эффективности муниципального управления на основе использования органами местного самоуправления информационных систем и организации межведомственного информационного обмена – 415,0 тыс. рублей</a:t>
            </a:r>
            <a:endParaRPr lang="ru-RU" sz="1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63888" y="4725144"/>
            <a:ext cx="2664296" cy="165618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ea typeface="Calibri"/>
                <a:cs typeface="Times New Roman"/>
              </a:rPr>
              <a:t>Материальные запасы, ГСМ – 220,0 тыс</a:t>
            </a:r>
            <a:r>
              <a:rPr lang="ru-RU" sz="2000" b="1" dirty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ea typeface="Calibri"/>
                <a:cs typeface="Times New Roman"/>
              </a:rPr>
              <a:t>. руб.</a:t>
            </a:r>
            <a:endParaRPr lang="ru-RU" sz="2000" b="1" dirty="0" smtClean="0">
              <a:ln w="6350" cap="flat" cmpd="sng" algn="ctr">
                <a:solidFill>
                  <a:srgbClr val="054697"/>
                </a:solidFill>
                <a:prstDash val="solid"/>
                <a:round/>
              </a:ln>
              <a:solidFill>
                <a:srgbClr val="7030A0"/>
              </a:solidFill>
              <a:effectLst>
                <a:outerShdw blurRad="41275" dist="20320" dir="1800000" algn="tl">
                  <a:srgbClr val="000000">
                    <a:alpha val="40000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88224" y="3789040"/>
            <a:ext cx="2232248" cy="230425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ea typeface="Calibri"/>
                <a:cs typeface="Times New Roman"/>
              </a:rPr>
              <a:t>Размещение объявлений в газету, обслуживание программ, ЭЦП- 110,0 тыс. руб.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47664" y="404664"/>
            <a:ext cx="6336704" cy="1162408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ea typeface="Calibri"/>
                <a:cs typeface="Times New Roman"/>
              </a:rPr>
              <a:t>МП «Совершенствование и повышение эффективности ИКТ</a:t>
            </a:r>
          </a:p>
        </p:txBody>
      </p:sp>
    </p:spTree>
    <p:extLst>
      <p:ext uri="{BB962C8B-B14F-4D97-AF65-F5344CB8AC3E}">
        <p14:creationId xmlns:p14="http://schemas.microsoft.com/office/powerpoint/2010/main" xmlns="" val="343756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6000" y="1413675"/>
            <a:ext cx="805798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accent2"/>
                </a:solidFill>
              </a:rPr>
              <a:t>Основными целями данной программы является </a:t>
            </a:r>
            <a:r>
              <a:rPr lang="ru-RU" sz="1800" dirty="0" smtClean="0">
                <a:solidFill>
                  <a:schemeClr val="accent2"/>
                </a:solidFill>
              </a:rPr>
              <a:t>повышение качества уличной и дорожной сети и  сооружений на них, сокращение ДТП по причине неудовлетворительных дорожных условий на территории Красноармейского сельского поселения Ейского района</a:t>
            </a:r>
          </a:p>
          <a:p>
            <a:pPr algn="ctr"/>
            <a:r>
              <a:rPr lang="ru-RU" sz="2000" b="1" i="1" dirty="0" smtClean="0">
                <a:solidFill>
                  <a:schemeClr val="accent2"/>
                </a:solidFill>
              </a:rPr>
              <a:t>1449,5 тыс. рублей</a:t>
            </a:r>
          </a:p>
          <a:p>
            <a:pPr algn="ctr"/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5805264"/>
            <a:ext cx="4968552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Приобретение дорожных знаков – 50,0 тыс. руб.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404664"/>
            <a:ext cx="7056784" cy="9153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chemeClr val="accent1"/>
                </a:solidFill>
                <a:ea typeface="Calibri"/>
                <a:cs typeface="Times New Roman"/>
              </a:rPr>
              <a:t>МП «Совершенствование и содержание дорожной инфраструктуры»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996952"/>
            <a:ext cx="2448272" cy="19442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ремонт автомобильных дорог местного значения – 1299,5 тыс. руб.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72200" y="2924944"/>
            <a:ext cx="2592288" cy="18722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Составление смет на объекты – 100,0 тыс. руб.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18433" name="Picture 1" descr="F:\лида\KMPQ56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068960"/>
            <a:ext cx="3504389" cy="26282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3714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444208" y="2132856"/>
            <a:ext cx="2520280" cy="1656184"/>
          </a:xfrm>
          <a:prstGeom prst="rect">
            <a:avLst/>
          </a:prstGeom>
          <a:solidFill>
            <a:srgbClr val="CC66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ea typeface="Calibri"/>
                <a:cs typeface="Times New Roman"/>
              </a:rPr>
              <a:t>Организация деятельности МУ «Комсомолец» – 938,4 тыс. руб.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4725144"/>
            <a:ext cx="2448272" cy="1512168"/>
          </a:xfrm>
          <a:prstGeom prst="rect">
            <a:avLst/>
          </a:prstGeom>
          <a:solidFill>
            <a:srgbClr val="CC66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ea typeface="Calibri"/>
                <a:cs typeface="Times New Roman"/>
              </a:rPr>
              <a:t>Благоустройство – 491,0,0 тыс. Руб.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07704" y="332656"/>
            <a:ext cx="6048672" cy="648072"/>
          </a:xfrm>
          <a:prstGeom prst="rect">
            <a:avLst/>
          </a:prstGeom>
          <a:solidFill>
            <a:srgbClr val="CC66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 smtClean="0">
                <a:solidFill>
                  <a:schemeClr val="tx1">
                    <a:lumMod val="50000"/>
                  </a:schemeClr>
                </a:solidFill>
                <a:ea typeface="Calibri"/>
                <a:cs typeface="Times New Roman"/>
              </a:rPr>
              <a:t>МП «Развитие ЖКХ»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124744"/>
            <a:ext cx="777686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Основной целью программы является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комплексное решение проблем развития жилищно-коммунального хозяйства на территории населенных пунктов Красноармейского сельского поселения – 1504,4 тыс. рублей</a:t>
            </a:r>
          </a:p>
          <a:p>
            <a:pPr algn="ctr"/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2204864"/>
            <a:ext cx="2520280" cy="1656184"/>
          </a:xfrm>
          <a:prstGeom prst="rect">
            <a:avLst/>
          </a:prstGeom>
          <a:solidFill>
            <a:srgbClr val="CC66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ea typeface="Calibri"/>
                <a:cs typeface="Times New Roman"/>
              </a:rPr>
              <a:t>Коммунальное хозяйство– 15,0тыс. руб.</a:t>
            </a:r>
          </a:p>
        </p:txBody>
      </p:sp>
      <p:pic>
        <p:nvPicPr>
          <p:cNvPr id="8" name="Picture 1" descr="F:\лида\IMG_62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933056"/>
            <a:ext cx="2736304" cy="2736304"/>
          </a:xfrm>
          <a:prstGeom prst="rect">
            <a:avLst/>
          </a:prstGeom>
          <a:noFill/>
        </p:spPr>
      </p:pic>
      <p:pic>
        <p:nvPicPr>
          <p:cNvPr id="1026" name="Picture 2" descr="F:\лида\9 на 7,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933056"/>
            <a:ext cx="2778756" cy="2736304"/>
          </a:xfrm>
          <a:prstGeom prst="rect">
            <a:avLst/>
          </a:prstGeom>
          <a:noFill/>
        </p:spPr>
      </p:pic>
      <p:pic>
        <p:nvPicPr>
          <p:cNvPr id="13" name="Picture 2" descr="F:\лида\EJSQ50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132856"/>
            <a:ext cx="3295489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6038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 descr="C:\Documents and Settings\1\Рабочий стол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293096"/>
            <a:ext cx="3096344" cy="2109217"/>
          </a:xfrm>
          <a:prstGeom prst="rect">
            <a:avLst/>
          </a:prstGeom>
          <a:noFill/>
        </p:spPr>
      </p:pic>
      <p:pic>
        <p:nvPicPr>
          <p:cNvPr id="1027" name="Picture 3" descr="C:\Documents and Settings\1\Мои документы\новогодний утренник для учеников начальной школ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93096"/>
            <a:ext cx="3312368" cy="216024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707904" y="4797152"/>
            <a:ext cx="2016224" cy="1656184"/>
          </a:xfrm>
          <a:prstGeom prst="rect">
            <a:avLst/>
          </a:prstGeom>
          <a:solidFill>
            <a:srgbClr val="FFFF66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ea typeface="Calibri"/>
                <a:cs typeface="Times New Roman"/>
              </a:rPr>
              <a:t>Обеспечение деятельности МУ «СДК п. Комсомолец» -  3272,6 т.р.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04664"/>
            <a:ext cx="8057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МП  «РАЗВИТИЕ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</a:rPr>
              <a:t>КУЛЬТУРЫ 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«</a:t>
            </a:r>
            <a:endParaRPr lang="ru-RU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5696" y="260648"/>
            <a:ext cx="5688632" cy="504056"/>
          </a:xfrm>
          <a:prstGeom prst="rect">
            <a:avLst/>
          </a:prstGeom>
          <a:solidFill>
            <a:srgbClr val="FFFF66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ea typeface="Calibri"/>
                <a:cs typeface="Times New Roman"/>
              </a:rPr>
              <a:t>МП «РАЗВИТИЕ КУЛЬТУРЫ»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836713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ru-RU" sz="1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Основными </a:t>
            </a:r>
            <a:r>
              <a:rPr lang="ru-RU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целями данной программы является </a:t>
            </a:r>
            <a:r>
              <a:rPr lang="ru-RU" sz="1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создание условий для сохранения и развития культурного потенциала творческого наследия народов Кубани в Красноармейском сельском поселении Ейского района – 6881,2 тыс. руб. </a:t>
            </a:r>
            <a:endParaRPr lang="ru-RU" sz="1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72200" y="2348880"/>
            <a:ext cx="2592288" cy="1728192"/>
          </a:xfrm>
          <a:prstGeom prst="rect">
            <a:avLst/>
          </a:prstGeom>
          <a:solidFill>
            <a:srgbClr val="FFFF66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Поэтапное повышение уровня средней заработной платы работников муниципальных учреждений до средней заработной платы по КК – 3604,6 т.р. </a:t>
            </a:r>
            <a:endParaRPr lang="ru-RU" sz="1400" b="1" dirty="0" smtClean="0">
              <a:solidFill>
                <a:schemeClr val="accent3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5536" y="2204864"/>
            <a:ext cx="2016224" cy="1224136"/>
          </a:xfrm>
          <a:prstGeom prst="rect">
            <a:avLst/>
          </a:prstGeom>
          <a:solidFill>
            <a:srgbClr val="FFFF66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Компенсация расходов на  оплату коммунальных услуг – 4,0 т.р.</a:t>
            </a:r>
            <a:endParaRPr lang="ru-RU" sz="1600" b="1" dirty="0" smtClean="0">
              <a:solidFill>
                <a:schemeClr val="accent3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2050" name="Picture 2" descr="F:\лида\VWGM35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132856"/>
            <a:ext cx="3168352" cy="2376264"/>
          </a:xfrm>
          <a:prstGeom prst="rect">
            <a:avLst/>
          </a:prstGeom>
          <a:noFill/>
        </p:spPr>
      </p:pic>
      <p:sp>
        <p:nvSpPr>
          <p:cNvPr id="2052" name="AutoShape 4" descr="https://i.mycdn.me/image?id=855278393031&amp;t=3&amp;plc=WEB&amp;tkn=*iF_h8W9Jl6LLIqZYkn4VWWepOd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i.mycdn.me/image?id=855278393031&amp;t=3&amp;plc=WEB&amp;tkn=*iF_h8W9Jl6LLIqZYkn4VWWepOd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i.mycdn.me/image?id=855278393031&amp;t=3&amp;plc=WEB&amp;tkn=*iF_h8W9Jl6LLIqZYkn4VWWepOd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i.mycdn.me/image?id=855278393031&amp;t=3&amp;plc=WEB&amp;tkn=*iF_h8W9Jl6LLIqZYkn4VWWepOd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https://i.mycdn.me/image?id=834444096455&amp;t=3&amp;plc=WEB&amp;tkn=*bGJIqLgDOI8MnAJIXDUMbchm7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https://i.mycdn.me/image?id=834444096455&amp;t=3&amp;plc=WEB&amp;tkn=*bGJIqLgDOI8MnAJIXDUMbchm7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926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04664"/>
            <a:ext cx="8057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МП  «РАЗВИТИЕ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</a:rPr>
              <a:t>КУЛЬТУРЫ 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«</a:t>
            </a:r>
            <a:endParaRPr lang="ru-RU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260648"/>
            <a:ext cx="7344816" cy="864096"/>
          </a:xfrm>
          <a:prstGeom prst="rect">
            <a:avLst/>
          </a:prstGeom>
          <a:solidFill>
            <a:srgbClr val="FFFF66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ea typeface="Calibri"/>
                <a:cs typeface="Times New Roman"/>
              </a:rPr>
              <a:t>МП 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ea typeface="Calibri"/>
                <a:cs typeface="Times New Roman"/>
              </a:rPr>
              <a:t>«МОЛОДЕЖЬ»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ea typeface="Calibri"/>
                <a:cs typeface="Times New Roman"/>
              </a:rPr>
              <a:t>МП «РАЗВИТИЕ ФИЗИЧЕСКОЙ КУЛЬТУРЫ И СПОРТА</a:t>
            </a:r>
            <a:endParaRPr lang="ru-RU" sz="2000" b="1" i="1" dirty="0" smtClean="0">
              <a:solidFill>
                <a:schemeClr val="accent3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196752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800" dirty="0" smtClean="0">
              <a:solidFill>
                <a:schemeClr val="accent1"/>
              </a:solidFill>
            </a:endParaRPr>
          </a:p>
          <a:p>
            <a:pPr algn="ctr"/>
            <a:r>
              <a:rPr lang="ru-RU" sz="1800" dirty="0" smtClean="0">
                <a:solidFill>
                  <a:schemeClr val="accent1"/>
                </a:solidFill>
              </a:rPr>
              <a:t>Основными </a:t>
            </a:r>
            <a:r>
              <a:rPr lang="ru-RU" sz="1800" dirty="0">
                <a:solidFill>
                  <a:schemeClr val="accent1"/>
                </a:solidFill>
              </a:rPr>
              <a:t>целями </a:t>
            </a:r>
            <a:r>
              <a:rPr lang="ru-RU" sz="1800" dirty="0" smtClean="0">
                <a:solidFill>
                  <a:schemeClr val="accent1"/>
                </a:solidFill>
              </a:rPr>
              <a:t>является поддержание здорового образа жизни населения, </a:t>
            </a:r>
            <a:r>
              <a:rPr lang="ru-RU" sz="1800" dirty="0" smtClean="0">
                <a:solidFill>
                  <a:schemeClr val="accent1"/>
                </a:solidFill>
              </a:rPr>
              <a:t>Развитие и реализация потенциала молодёжи в интересах поселения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4048" y="2276872"/>
            <a:ext cx="3384376" cy="1080120"/>
          </a:xfrm>
          <a:prstGeom prst="rect">
            <a:avLst/>
          </a:prstGeom>
          <a:solidFill>
            <a:srgbClr val="FFFF66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ea typeface="Calibri"/>
                <a:cs typeface="Times New Roman"/>
              </a:rPr>
              <a:t>Приобретение спортивного инвентаря – 9,9 тыс. руб.</a:t>
            </a:r>
            <a:endParaRPr lang="ru-RU" sz="1800" b="1" dirty="0" smtClean="0">
              <a:solidFill>
                <a:schemeClr val="accent3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5229200"/>
            <a:ext cx="3240360" cy="1440160"/>
          </a:xfrm>
          <a:prstGeom prst="rect">
            <a:avLst/>
          </a:prstGeom>
          <a:solidFill>
            <a:srgbClr val="FFFF66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Проведение мероприятий для детей и молодежи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– 14,0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т.р.</a:t>
            </a:r>
            <a:endParaRPr lang="ru-RU" sz="1800" b="1" dirty="0" smtClean="0">
              <a:solidFill>
                <a:schemeClr val="accent3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2052" name="AutoShape 4" descr="https://i.mycdn.me/image?id=855278393031&amp;t=3&amp;plc=WEB&amp;tkn=*iF_h8W9Jl6LLIqZYkn4VWWepOd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i.mycdn.me/image?id=855278393031&amp;t=3&amp;plc=WEB&amp;tkn=*iF_h8W9Jl6LLIqZYkn4VWWepOd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i.mycdn.me/image?id=855278393031&amp;t=3&amp;plc=WEB&amp;tkn=*iF_h8W9Jl6LLIqZYkn4VWWepOd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i.mycdn.me/image?id=855278393031&amp;t=3&amp;plc=WEB&amp;tkn=*iF_h8W9Jl6LLIqZYkn4VWWepOd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https://i.mycdn.me/image?id=834444096455&amp;t=3&amp;plc=WEB&amp;tkn=*bGJIqLgDOI8MnAJIXDUMbchm7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https://i.mycdn.me/image?id=834444096455&amp;t=3&amp;plc=WEB&amp;tkn=*bGJIqLgDOI8MnAJIXDUMbchm7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Documents and Settings\1\Рабочий стол\image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3672408" cy="2520280"/>
          </a:xfrm>
          <a:prstGeom prst="rect">
            <a:avLst/>
          </a:prstGeom>
          <a:noFill/>
        </p:spPr>
      </p:pic>
      <p:pic>
        <p:nvPicPr>
          <p:cNvPr id="2" name="Picture 3" descr="C:\Documents and Settings\1\Рабочий стол\image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429000"/>
            <a:ext cx="4440494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2926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3528392" cy="24482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0066FF"/>
                </a:solidFill>
              </a:rPr>
              <a:t/>
            </a:r>
            <a:br>
              <a:rPr lang="ru-RU" sz="4400" dirty="0" smtClean="0">
                <a:solidFill>
                  <a:srgbClr val="0066FF"/>
                </a:solidFill>
              </a:rPr>
            </a:br>
            <a:r>
              <a:rPr lang="ru-RU" sz="4400" dirty="0" smtClean="0">
                <a:solidFill>
                  <a:srgbClr val="0066FF"/>
                </a:solidFill>
              </a:rPr>
              <a:t/>
            </a:r>
            <a:br>
              <a:rPr lang="ru-RU" sz="4400" dirty="0" smtClean="0">
                <a:solidFill>
                  <a:srgbClr val="0066FF"/>
                </a:solidFill>
              </a:rPr>
            </a:br>
            <a:r>
              <a:rPr lang="ru-RU" sz="4400" dirty="0" smtClean="0">
                <a:solidFill>
                  <a:srgbClr val="0066FF"/>
                </a:solidFill>
              </a:rPr>
              <a:t/>
            </a:r>
            <a:br>
              <a:rPr lang="ru-RU" sz="4400" dirty="0" smtClean="0">
                <a:solidFill>
                  <a:srgbClr val="0066FF"/>
                </a:solidFill>
              </a:rPr>
            </a:br>
            <a:r>
              <a:rPr lang="ru-RU" sz="4400" dirty="0" smtClean="0">
                <a:solidFill>
                  <a:srgbClr val="0066FF"/>
                </a:solidFill>
              </a:rPr>
              <a:t/>
            </a:r>
            <a:br>
              <a:rPr lang="ru-RU" sz="4400" dirty="0" smtClean="0">
                <a:solidFill>
                  <a:srgbClr val="0066FF"/>
                </a:solidFill>
              </a:rPr>
            </a:br>
            <a:r>
              <a:rPr lang="ru-RU" sz="4400" dirty="0" smtClean="0">
                <a:solidFill>
                  <a:srgbClr val="0066FF"/>
                </a:solidFill>
              </a:rPr>
              <a:t/>
            </a:r>
            <a:br>
              <a:rPr lang="ru-RU" sz="4400" dirty="0" smtClean="0">
                <a:solidFill>
                  <a:srgbClr val="0066FF"/>
                </a:solidFill>
              </a:rPr>
            </a:br>
            <a:r>
              <a:rPr lang="ru-RU" sz="4400" dirty="0" smtClean="0">
                <a:solidFill>
                  <a:srgbClr val="0066FF"/>
                </a:solidFill>
              </a:rPr>
              <a:t/>
            </a:r>
            <a:br>
              <a:rPr lang="ru-RU" sz="4400" dirty="0" smtClean="0">
                <a:solidFill>
                  <a:srgbClr val="0066FF"/>
                </a:solidFill>
              </a:rPr>
            </a:br>
            <a:r>
              <a:rPr lang="ru-RU" sz="4400" dirty="0" smtClean="0">
                <a:solidFill>
                  <a:srgbClr val="0066FF"/>
                </a:solidFill>
              </a:rPr>
              <a:t/>
            </a:r>
            <a:br>
              <a:rPr lang="ru-RU" sz="4400" dirty="0" smtClean="0">
                <a:solidFill>
                  <a:srgbClr val="0066FF"/>
                </a:solidFill>
              </a:rPr>
            </a:br>
            <a:r>
              <a:rPr lang="ru-RU" sz="4400" dirty="0" smtClean="0">
                <a:solidFill>
                  <a:srgbClr val="0066FF"/>
                </a:solidFill>
              </a:rPr>
              <a:t/>
            </a:r>
            <a:br>
              <a:rPr lang="ru-RU" sz="4400" dirty="0" smtClean="0">
                <a:solidFill>
                  <a:srgbClr val="0066FF"/>
                </a:solidFill>
              </a:rPr>
            </a:br>
            <a:r>
              <a:rPr lang="ru-RU" sz="4400" dirty="0" smtClean="0">
                <a:solidFill>
                  <a:srgbClr val="0066FF"/>
                </a:solidFill>
              </a:rPr>
              <a:t/>
            </a:r>
            <a:br>
              <a:rPr lang="ru-RU" sz="4400" dirty="0" smtClean="0">
                <a:solidFill>
                  <a:srgbClr val="0066FF"/>
                </a:solidFill>
              </a:rPr>
            </a:br>
            <a:r>
              <a:rPr lang="ru-RU" sz="4400" dirty="0" smtClean="0">
                <a:solidFill>
                  <a:srgbClr val="0066FF"/>
                </a:solidFill>
              </a:rPr>
              <a:t/>
            </a:r>
            <a:br>
              <a:rPr lang="ru-RU" sz="4400" dirty="0" smtClean="0">
                <a:solidFill>
                  <a:srgbClr val="0066FF"/>
                </a:solidFill>
              </a:rPr>
            </a:br>
            <a:r>
              <a:rPr lang="ru-RU" sz="4400" dirty="0" smtClean="0">
                <a:solidFill>
                  <a:srgbClr val="0066FF"/>
                </a:solidFill>
              </a:rPr>
              <a:t/>
            </a:r>
            <a:br>
              <a:rPr lang="ru-RU" sz="4400" dirty="0" smtClean="0">
                <a:solidFill>
                  <a:srgbClr val="0066FF"/>
                </a:solidFill>
              </a:rPr>
            </a:br>
            <a:r>
              <a:rPr lang="ru-RU" sz="4400" dirty="0" smtClean="0">
                <a:solidFill>
                  <a:srgbClr val="0066FF"/>
                </a:solidFill>
              </a:rPr>
              <a:t/>
            </a:r>
            <a:br>
              <a:rPr lang="ru-RU" sz="4400" dirty="0" smtClean="0">
                <a:solidFill>
                  <a:srgbClr val="0066FF"/>
                </a:solidFill>
              </a:rPr>
            </a:br>
            <a:r>
              <a:rPr lang="ru-RU" sz="4400" dirty="0" smtClean="0">
                <a:solidFill>
                  <a:srgbClr val="0066FF"/>
                </a:solidFill>
              </a:rPr>
              <a:t/>
            </a:r>
            <a:br>
              <a:rPr lang="ru-RU" sz="4400" dirty="0" smtClean="0">
                <a:solidFill>
                  <a:srgbClr val="0066FF"/>
                </a:solidFill>
              </a:rPr>
            </a:br>
            <a:r>
              <a:rPr lang="ru-RU" sz="4400" dirty="0" smtClean="0">
                <a:solidFill>
                  <a:srgbClr val="0066FF"/>
                </a:solidFill>
              </a:rPr>
              <a:t/>
            </a:r>
            <a:br>
              <a:rPr lang="ru-RU" sz="4400" dirty="0" smtClean="0">
                <a:solidFill>
                  <a:srgbClr val="0066FF"/>
                </a:solidFill>
              </a:rPr>
            </a:br>
            <a:r>
              <a:rPr lang="ru-RU" sz="4400" dirty="0" smtClean="0">
                <a:solidFill>
                  <a:srgbClr val="0066FF"/>
                </a:solidFill>
              </a:rPr>
              <a:t/>
            </a:r>
            <a:br>
              <a:rPr lang="ru-RU" sz="4400" dirty="0" smtClean="0">
                <a:solidFill>
                  <a:srgbClr val="0066FF"/>
                </a:solidFill>
              </a:rPr>
            </a:br>
            <a:r>
              <a:rPr lang="ru-RU" sz="4400" dirty="0" smtClean="0">
                <a:solidFill>
                  <a:srgbClr val="0066FF"/>
                </a:solidFill>
              </a:rPr>
              <a:t/>
            </a:r>
            <a:br>
              <a:rPr lang="ru-RU" sz="4400" dirty="0" smtClean="0">
                <a:solidFill>
                  <a:srgbClr val="0066FF"/>
                </a:solidFill>
              </a:rPr>
            </a:br>
            <a:r>
              <a:rPr lang="ru-RU" sz="4400" dirty="0" smtClean="0">
                <a:solidFill>
                  <a:srgbClr val="0066FF"/>
                </a:solidFill>
              </a:rPr>
              <a:t/>
            </a:r>
            <a:br>
              <a:rPr lang="ru-RU" sz="4400" dirty="0" smtClean="0">
                <a:solidFill>
                  <a:srgbClr val="0066FF"/>
                </a:solidFill>
              </a:rPr>
            </a:br>
            <a:r>
              <a:rPr lang="ru-RU" sz="3600" dirty="0" smtClean="0">
                <a:solidFill>
                  <a:srgbClr val="0066FF"/>
                </a:solidFill>
                <a:effectLst/>
                <a:latin typeface="Arial Narrow" pitchFamily="34" charset="0"/>
              </a:rPr>
              <a:t>Объем доходов местного бюджета в расчете на 1 жителя – 4086,0  руб.</a:t>
            </a:r>
            <a:endParaRPr lang="ru-RU" sz="3600" dirty="0">
              <a:latin typeface="Arial Narrow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76056" y="2996952"/>
            <a:ext cx="3672408" cy="3024336"/>
          </a:xfrm>
        </p:spPr>
        <p:txBody>
          <a:bodyPr>
            <a:normAutofit fontScale="92500" lnSpcReduction="20000"/>
          </a:bodyPr>
          <a:lstStyle/>
          <a:p>
            <a:endParaRPr lang="ru-RU" sz="3200" dirty="0" smtClean="0">
              <a:solidFill>
                <a:srgbClr val="0066FF"/>
              </a:solidFill>
            </a:endParaRPr>
          </a:p>
          <a:p>
            <a:endParaRPr lang="ru-RU" dirty="0" smtClean="0">
              <a:solidFill>
                <a:srgbClr val="0066FF"/>
              </a:solidFill>
            </a:endParaRPr>
          </a:p>
          <a:p>
            <a:pPr algn="ctr">
              <a:buNone/>
            </a:pPr>
            <a:r>
              <a:rPr lang="ru-RU" sz="3600" dirty="0" smtClean="0">
                <a:solidFill>
                  <a:srgbClr val="0066FF"/>
                </a:solidFill>
                <a:latin typeface="Arial Narrow" pitchFamily="34" charset="0"/>
              </a:rPr>
              <a:t>   Объем расходов местного бюджета в расчете на 1 жителя – 4086,0 руб.</a:t>
            </a:r>
          </a:p>
          <a:p>
            <a:endParaRPr lang="ru-RU" sz="3600" dirty="0">
              <a:latin typeface="Arial Narrow" pitchFamily="34" charset="0"/>
            </a:endParaRPr>
          </a:p>
        </p:txBody>
      </p:sp>
      <p:pic>
        <p:nvPicPr>
          <p:cNvPr id="2052" name="Picture 4" descr="https://im0-tub-ru.yandex.net/i?id=294910668d5784382e6f3849a8bbbd6f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429000"/>
            <a:ext cx="3787996" cy="2520280"/>
          </a:xfrm>
          <a:prstGeom prst="rect">
            <a:avLst/>
          </a:prstGeom>
          <a:noFill/>
        </p:spPr>
      </p:pic>
      <p:sp>
        <p:nvSpPr>
          <p:cNvPr id="2056" name="AutoShape 8" descr="https://media.istockphoto.com/photos/money-bag-picture-id185109326?k=6&amp;m=185109326&amp;s=612x612&amp;w=0&amp;h=gxKV2QrZROZASJVGIZtDEWVA4KS7c0LW28HoBN-k4W0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7" name="Picture 9" descr="C:\Documents and Settings\1\Рабочий стол\1851093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052736"/>
            <a:ext cx="2122364" cy="26453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560840" cy="12821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rgbClr val="0066FF"/>
                </a:solidFill>
              </a:rPr>
              <a:t>Объем расходов по видам в расчете на  1 жителя, </a:t>
            </a:r>
            <a:br>
              <a:rPr lang="ru-RU" sz="4000" b="1" i="1" dirty="0" smtClean="0">
                <a:solidFill>
                  <a:srgbClr val="0066FF"/>
                </a:solidFill>
              </a:rPr>
            </a:br>
            <a:r>
              <a:rPr lang="ru-RU" sz="2200" b="1" i="1" dirty="0" smtClean="0">
                <a:solidFill>
                  <a:srgbClr val="0066FF"/>
                </a:solidFill>
              </a:rPr>
              <a:t>рублей</a:t>
            </a:r>
            <a:endParaRPr lang="ru-RU" sz="2200" b="1" i="1" dirty="0">
              <a:solidFill>
                <a:srgbClr val="0066FF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187624" y="1772815"/>
          <a:ext cx="7704856" cy="4680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4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487000"/>
            <a:ext cx="7560840" cy="395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800" b="1" i="1" dirty="0">
              <a:solidFill>
                <a:srgbClr val="7030A0"/>
              </a:solidFill>
              <a:effectLst/>
              <a:latin typeface="Book Antiqua" pitchFamily="18" charset="0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980728"/>
            <a:ext cx="26642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u="sng" dirty="0" smtClean="0">
              <a:solidFill>
                <a:srgbClr val="0066FF"/>
              </a:solidFill>
            </a:endParaRPr>
          </a:p>
          <a:p>
            <a:pPr algn="ctr"/>
            <a:r>
              <a:rPr lang="ru-RU" sz="3200" b="1" u="sng" dirty="0" smtClean="0">
                <a:solidFill>
                  <a:srgbClr val="0066FF"/>
                </a:solidFill>
              </a:rPr>
              <a:t>Доходы </a:t>
            </a:r>
            <a:r>
              <a:rPr lang="ru-RU" b="1" u="sng" dirty="0" smtClean="0">
                <a:solidFill>
                  <a:srgbClr val="0066FF"/>
                </a:solidFill>
              </a:rPr>
              <a:t>бюджета</a:t>
            </a:r>
            <a:r>
              <a:rPr lang="ru-RU" sz="3200" b="1" u="sng" dirty="0" smtClean="0">
                <a:solidFill>
                  <a:srgbClr val="0066FF"/>
                </a:solidFill>
              </a:rPr>
              <a:t> </a:t>
            </a:r>
            <a:r>
              <a:rPr lang="ru-RU" b="1" dirty="0" smtClean="0">
                <a:solidFill>
                  <a:srgbClr val="0066FF"/>
                </a:solidFill>
              </a:rPr>
              <a:t>– поступающие в бюджет денежные средства</a:t>
            </a:r>
          </a:p>
          <a:p>
            <a:pPr algn="ctr"/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28184" y="1196752"/>
            <a:ext cx="29158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u="sng" dirty="0" smtClean="0"/>
          </a:p>
          <a:p>
            <a:pPr algn="ctr"/>
            <a:r>
              <a:rPr lang="ru-RU" b="1" u="sng" dirty="0" smtClean="0">
                <a:solidFill>
                  <a:srgbClr val="0066FF"/>
                </a:solidFill>
              </a:rPr>
              <a:t>Расходы бюджета </a:t>
            </a:r>
            <a:r>
              <a:rPr lang="ru-RU" dirty="0" smtClean="0">
                <a:solidFill>
                  <a:srgbClr val="0066FF"/>
                </a:solidFill>
              </a:rPr>
              <a:t>–</a:t>
            </a:r>
          </a:p>
          <a:p>
            <a:pPr algn="ctr"/>
            <a:r>
              <a:rPr lang="ru-RU" b="1" dirty="0" smtClean="0">
                <a:solidFill>
                  <a:srgbClr val="0066FF"/>
                </a:solidFill>
              </a:rPr>
              <a:t>выплачиваемые из бюджета денежные средства</a:t>
            </a:r>
          </a:p>
          <a:p>
            <a:pPr algn="ctr"/>
            <a:endParaRPr lang="ru-RU" b="1" dirty="0">
              <a:solidFill>
                <a:srgbClr val="0066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4293096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 – форма образования и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расходования денежных средств,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предназначенных для финансового обеспечения задач и функций местного самоуправления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s://im3-tub-ru.yandex.net/i?id=f0122dcdc7751825c7acdc598215801b&amp;n=33&amp;h=190&amp;w=1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124744"/>
            <a:ext cx="3168352" cy="3378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9933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404664"/>
            <a:ext cx="7406640" cy="1728192"/>
          </a:xfrm>
        </p:spPr>
        <p:txBody>
          <a:bodyPr>
            <a:normAutofit fontScale="90000"/>
          </a:bodyPr>
          <a:lstStyle/>
          <a:p>
            <a:pPr algn="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этапы бюджетного процесса</a:t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2132856"/>
            <a:ext cx="7406640" cy="4464496"/>
          </a:xfrm>
        </p:spPr>
        <p:txBody>
          <a:bodyPr>
            <a:normAutofit lnSpcReduction="10000"/>
          </a:bodyPr>
          <a:lstStyle/>
          <a:p>
            <a:pPr lvl="0" algn="ctr"/>
            <a:r>
              <a:rPr lang="ru-RU" sz="3600" b="1" i="1" dirty="0" smtClean="0">
                <a:solidFill>
                  <a:srgbClr val="7030A0"/>
                </a:solidFill>
              </a:rPr>
              <a:t>1.</a:t>
            </a:r>
            <a:r>
              <a:rPr lang="ru-RU" sz="2800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smtClean="0">
                <a:solidFill>
                  <a:srgbClr val="7030A0"/>
                </a:solidFill>
              </a:rPr>
              <a:t>Составление проекта  бюджета поселения</a:t>
            </a:r>
          </a:p>
          <a:p>
            <a:pPr lvl="0" algn="ctr"/>
            <a:r>
              <a:rPr lang="ru-RU" b="1" i="1" dirty="0" smtClean="0">
                <a:solidFill>
                  <a:srgbClr val="7030A0"/>
                </a:solidFill>
              </a:rPr>
              <a:t>2. Рассмотрение и утверждение бюджета поселения</a:t>
            </a:r>
          </a:p>
          <a:p>
            <a:pPr lvl="0" algn="ctr"/>
            <a:r>
              <a:rPr lang="ru-RU" b="1" i="1" dirty="0" smtClean="0">
                <a:solidFill>
                  <a:srgbClr val="7030A0"/>
                </a:solidFill>
              </a:rPr>
              <a:t>3. Исполнение бюджета поселения</a:t>
            </a:r>
          </a:p>
          <a:p>
            <a:pPr lvl="0" algn="ctr"/>
            <a:r>
              <a:rPr lang="ru-RU" b="1" i="1" dirty="0" smtClean="0">
                <a:solidFill>
                  <a:srgbClr val="7030A0"/>
                </a:solidFill>
              </a:rPr>
              <a:t>4. Осуществление муниципального</a:t>
            </a:r>
          </a:p>
          <a:p>
            <a:pPr lvl="0" algn="ctr"/>
            <a:r>
              <a:rPr lang="ru-RU" b="1" i="1" dirty="0" smtClean="0">
                <a:solidFill>
                  <a:srgbClr val="7030A0"/>
                </a:solidFill>
              </a:rPr>
              <a:t>финансового контроля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5. Составление, внешняя проверка, рассмотрение и утверждение бюджетной отчетности</a:t>
            </a:r>
          </a:p>
          <a:p>
            <a:pPr lvl="0"/>
            <a:endParaRPr lang="ru-RU" sz="2800" b="1" i="1" dirty="0" smtClean="0">
              <a:solidFill>
                <a:schemeClr val="tx1"/>
              </a:solidFill>
            </a:endParaRPr>
          </a:p>
          <a:p>
            <a:pPr lvl="0"/>
            <a:endParaRPr lang="ru-RU" sz="2800" b="1" i="1" dirty="0" smtClean="0">
              <a:solidFill>
                <a:schemeClr val="tx1"/>
              </a:solidFill>
            </a:endParaRPr>
          </a:p>
          <a:p>
            <a:pPr lvl="0"/>
            <a:endParaRPr lang="ru-RU" sz="2800" b="1" i="1" dirty="0" smtClean="0">
              <a:solidFill>
                <a:schemeClr val="tx1"/>
              </a:solidFill>
            </a:endParaRPr>
          </a:p>
          <a:p>
            <a:pPr lvl="0"/>
            <a:endParaRPr lang="ru-RU" sz="2800" b="1" i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99243" l="684" r="9794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1680526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08720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   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487000"/>
            <a:ext cx="7560840" cy="4985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smtClean="0">
                <a:solidFill>
                  <a:srgbClr val="7030A0"/>
                </a:solidFill>
                <a:effectLst/>
                <a:latin typeface="Book Antiqua" pitchFamily="18" charset="0"/>
                <a:ea typeface="Calibri"/>
                <a:cs typeface="Times New Roman"/>
              </a:rPr>
              <a:t>Основа для составления проекта бюджета поселения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800" b="1" i="1" dirty="0" smtClean="0">
              <a:solidFill>
                <a:schemeClr val="accent2">
                  <a:lumMod val="75000"/>
                </a:schemeClr>
              </a:solidFill>
              <a:effectLst/>
              <a:latin typeface="Book Antiqua" pitchFamily="18" charset="0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Cordia New" pitchFamily="34" charset="-34"/>
              </a:rPr>
              <a:t>Бюджетное послание Президента РФ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Cordia New" pitchFamily="34" charset="-34"/>
              </a:rPr>
              <a:t>Проект закона Краснодарского края «О краевом бюджете на 2018 год и плановый период 2019 и 2020 годов»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Book Antiqua" pitchFamily="18" charset="0"/>
                <a:ea typeface="Calibri"/>
                <a:cs typeface="Times New Roman"/>
              </a:rPr>
              <a:t>Прогноз социально-экономического развития Красноармейского сельского поселения Ейского района 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Book Antiqua" pitchFamily="18" charset="0"/>
                <a:ea typeface="Times New Roman"/>
                <a:cs typeface="Times New Roman"/>
              </a:rPr>
              <a:t>Основные направления бюджетной и налоговой политики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ea typeface="Calibri"/>
                <a:cs typeface="Times New Roman"/>
              </a:rPr>
              <a:t>Красноармейского сельского поселения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Book Antiqua" pitchFamily="18" charset="0"/>
                <a:ea typeface="Times New Roman"/>
                <a:cs typeface="Times New Roman"/>
              </a:rPr>
              <a:t> Ейского района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endParaRPr lang="ru-RU" sz="2000" b="1" i="1" dirty="0" smtClean="0">
              <a:solidFill>
                <a:schemeClr val="accent6"/>
              </a:solidFill>
              <a:latin typeface="Book Antiqua" pitchFamily="18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endParaRPr lang="ru-RU" sz="1800" b="1" i="1" dirty="0">
              <a:solidFill>
                <a:srgbClr val="7030A0"/>
              </a:solidFill>
              <a:effectLst/>
              <a:latin typeface="Book Antiqua" pitchFamily="18" charset="0"/>
              <a:ea typeface="Calibri"/>
              <a:cs typeface="Times New Roman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4673" b="99533" l="5000" r="90000"/>
                    </a14:imgEffect>
                    <a14:imgEffect>
                      <a14:brightnessContrast bright="15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25144"/>
            <a:ext cx="1838657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828" b="89941" l="3944" r="98310"/>
                    </a14:imgEffect>
                    <a14:imgEffect>
                      <a14:brightnessContrast bright="15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04248" y="1268760"/>
            <a:ext cx="972108" cy="98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9933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96704"/>
            <a:ext cx="7488832" cy="95364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chemeClr val="accent3"/>
                </a:solidFill>
                <a:ea typeface="Calibri"/>
                <a:cs typeface="Times New Roman"/>
              </a:rPr>
              <a:t>ОСНОВНЫЕ НАПРАВЛЕНИЯ БЮДЖЕТНОЙ ПОЛИТИКИ</a:t>
            </a:r>
            <a:endParaRPr lang="ru-RU" sz="1800" dirty="0">
              <a:solidFill>
                <a:schemeClr val="accent3"/>
              </a:solidFill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556792"/>
            <a:ext cx="7776864" cy="4671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приоритетное обеспечение населения бюджетными услугами отраслей социальной сферы;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гарантированное поэтапное повышение оплаты труда в бюджетном секторе экономики;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обеспечение устойчивости, сбалансированности местного бюджета;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создание системы долгосрочного прогнозирования и стратегического планирования;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обеспечение организационных мер, направленных на рост эффективности бюджетных расходов, повышение качества предоставления муниципальных услуг;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реализация политики, направленной на прозрачность, открытость бюджетного процесса.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04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96704"/>
            <a:ext cx="7848872" cy="95364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chemeClr val="accent3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ea typeface="Calibri"/>
                <a:cs typeface="Times New Roman"/>
              </a:rPr>
              <a:t>ОСНОВНЫЕ НАПРАВЛЕНИЯ НАЛОГОВОЙ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chemeClr val="accent3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ea typeface="Calibri"/>
                <a:cs typeface="Times New Roman"/>
              </a:rPr>
              <a:t> ПОЛИТИКИ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988840"/>
            <a:ext cx="770485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b="1" i="1" dirty="0" smtClean="0">
                <a:solidFill>
                  <a:schemeClr val="tx2"/>
                </a:solidFill>
                <a:effectLst/>
                <a:latin typeface="Times New Roman"/>
                <a:ea typeface="Times New Roman"/>
                <a:cs typeface="Times New Roman"/>
              </a:rPr>
              <a:t>повышение собираемости налогов на территории поселения, в первую очередь, формирующих доходную базу местного бюджета (налог на доходы физических лиц, имущественные налоги физических лиц), в том числе за счет снижения недоимки по имущественным налогам физических лиц</a:t>
            </a:r>
            <a:endParaRPr lang="ru-RU" sz="2000" b="1" i="1" dirty="0" smtClean="0">
              <a:solidFill>
                <a:schemeClr val="tx2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b="1" i="1" dirty="0" smtClean="0">
                <a:solidFill>
                  <a:schemeClr val="tx2"/>
                </a:solidFill>
                <a:effectLst/>
                <a:latin typeface="Times New Roman"/>
                <a:ea typeface="Times New Roman"/>
                <a:cs typeface="Times New Roman"/>
              </a:rPr>
              <a:t>осуществление оценки эффективности предоставляемых льгот</a:t>
            </a:r>
            <a:endParaRPr lang="ru-RU" sz="2000" b="1" i="1" dirty="0" smtClean="0">
              <a:solidFill>
                <a:schemeClr val="tx2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b="1" i="1" dirty="0" smtClean="0">
                <a:solidFill>
                  <a:schemeClr val="tx2"/>
                </a:solidFill>
                <a:effectLst/>
                <a:latin typeface="Times New Roman"/>
                <a:ea typeface="Times New Roman"/>
                <a:cs typeface="Times New Roman"/>
              </a:rPr>
              <a:t> создание благоприятных условий для деятельности малого и среднего предпринимательства на территории поселка Комсомолец</a:t>
            </a:r>
            <a:endParaRPr lang="ru-RU" sz="2000" b="1" i="1" dirty="0">
              <a:solidFill>
                <a:schemeClr val="tx2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465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1043608" y="809328"/>
          <a:ext cx="7704856" cy="564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AutoShape 2" descr="Картинки по запросу фото люд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484" name="AutoShape 4" descr="Картинки по запросу фото люд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268829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1741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m0-tub-ru.yandex.net/i?id=bf28683f137162d3037660376fd7ccda&amp;n=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9869" y="4797152"/>
            <a:ext cx="1894131" cy="1863081"/>
          </a:xfrm>
          <a:prstGeom prst="rect">
            <a:avLst/>
          </a:prstGeom>
          <a:noFill/>
        </p:spPr>
      </p:pic>
      <p:graphicFrame>
        <p:nvGraphicFramePr>
          <p:cNvPr id="3" name="Диаграмма 2"/>
          <p:cNvGraphicFramePr/>
          <p:nvPr/>
        </p:nvGraphicFramePr>
        <p:xfrm>
          <a:off x="1043608" y="404664"/>
          <a:ext cx="727280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87683" cy="175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0511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1269</TotalTime>
  <Words>728</Words>
  <Application>Microsoft Office PowerPoint</Application>
  <PresentationFormat>Экран (4:3)</PresentationFormat>
  <Paragraphs>140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                Бюджет Красноармейского сельского поселения Ейского района  на 2018 год  </vt:lpstr>
      <vt:lpstr>Слайд 2</vt:lpstr>
      <vt:lpstr>Слайд 3</vt:lpstr>
      <vt:lpstr>     Основные этапы бюджетного процесса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Доходы местного бюджета, тыс. руб.</vt:lpstr>
      <vt:lpstr>     Структура собственных доходов местного бюджета, %</vt:lpstr>
      <vt:lpstr>     Структура собственных доходов местного бюджета на 2018 год, тыс. руб.</vt:lpstr>
      <vt:lpstr>   Расходы местного бюджета, тыс. руб.</vt:lpstr>
      <vt:lpstr>                    Распределение расходов местного бюджета на 2018 год, тыс. руб.   </vt:lpstr>
      <vt:lpstr>Слайд 20</vt:lpstr>
      <vt:lpstr>Слайд 21</vt:lpstr>
      <vt:lpstr>Слайд 22</vt:lpstr>
      <vt:lpstr>Слайд 23</vt:lpstr>
      <vt:lpstr>Слайд 24</vt:lpstr>
      <vt:lpstr>                 Объем доходов местного бюджета в расчете на 1 жителя – 4086,0  руб.</vt:lpstr>
      <vt:lpstr>Объем расходов по видам в расчете на  1 жителя,  рублей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Ейского городского поселения Ейского района</dc:title>
  <dc:creator>admin</dc:creator>
  <cp:lastModifiedBy>Светлана</cp:lastModifiedBy>
  <cp:revision>117</cp:revision>
  <cp:lastPrinted>2014-12-12T09:29:19Z</cp:lastPrinted>
  <dcterms:created xsi:type="dcterms:W3CDTF">2014-12-11T13:11:44Z</dcterms:created>
  <dcterms:modified xsi:type="dcterms:W3CDTF">2018-01-24T08:57:07Z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TC010178121049</vt:lpwstr>
  </property>
</Properties>
</file>