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6"/>
  </p:notesMasterIdLst>
  <p:sldIdLst>
    <p:sldId id="256" r:id="rId2"/>
    <p:sldId id="257" r:id="rId3"/>
    <p:sldId id="270" r:id="rId4"/>
    <p:sldId id="313" r:id="rId5"/>
    <p:sldId id="312" r:id="rId6"/>
    <p:sldId id="271" r:id="rId7"/>
    <p:sldId id="272" r:id="rId8"/>
    <p:sldId id="287" r:id="rId9"/>
    <p:sldId id="290" r:id="rId10"/>
    <p:sldId id="289" r:id="rId11"/>
    <p:sldId id="292" r:id="rId12"/>
    <p:sldId id="294" r:id="rId13"/>
    <p:sldId id="273" r:id="rId14"/>
    <p:sldId id="303" r:id="rId15"/>
    <p:sldId id="304" r:id="rId16"/>
    <p:sldId id="306" r:id="rId17"/>
    <p:sldId id="307" r:id="rId18"/>
    <p:sldId id="275" r:id="rId19"/>
    <p:sldId id="279" r:id="rId20"/>
    <p:sldId id="283" r:id="rId21"/>
    <p:sldId id="285" r:id="rId22"/>
    <p:sldId id="314" r:id="rId23"/>
    <p:sldId id="310" r:id="rId24"/>
    <p:sldId id="311" r:id="rId25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0F6C6A65-6166-49D9-A872-473D05AA54FA}">
          <p14:sldIdLst>
            <p14:sldId id="256"/>
            <p14:sldId id="257"/>
            <p14:sldId id="270"/>
            <p14:sldId id="271"/>
            <p14:sldId id="272"/>
            <p14:sldId id="287"/>
            <p14:sldId id="290"/>
            <p14:sldId id="289"/>
            <p14:sldId id="288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273"/>
            <p14:sldId id="266"/>
            <p14:sldId id="274"/>
            <p14:sldId id="267"/>
            <p14:sldId id="300"/>
            <p14:sldId id="263"/>
            <p14:sldId id="268"/>
            <p14:sldId id="269"/>
            <p14:sldId id="262"/>
            <p14:sldId id="264"/>
            <p14:sldId id="265"/>
            <p14:sldId id="301"/>
            <p14:sldId id="261"/>
            <p14:sldId id="260"/>
            <p14:sldId id="259"/>
            <p14:sldId id="258"/>
            <p14:sldId id="275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99CCFF"/>
    <a:srgbClr val="33CCFF"/>
    <a:srgbClr val="990000"/>
    <a:srgbClr val="009900"/>
    <a:srgbClr val="0099FF"/>
    <a:srgbClr val="0066FF"/>
    <a:srgbClr val="FFFF66"/>
    <a:srgbClr val="CC66FF"/>
    <a:srgbClr val="CC9900"/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94647" autoAdjust="0"/>
  </p:normalViewPr>
  <p:slideViewPr>
    <p:cSldViewPr>
      <p:cViewPr>
        <p:scale>
          <a:sx n="66" d="100"/>
          <a:sy n="66" d="100"/>
        </p:scale>
        <p:origin x="-1590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2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4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i="1" dirty="0" smtClean="0">
                <a:solidFill>
                  <a:schemeClr val="accent1"/>
                </a:solidFill>
              </a:rPr>
              <a:t>Численность населения, тыс. чел.</a:t>
            </a:r>
            <a:endParaRPr lang="ru-RU" sz="2400" i="1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48528875815459782"/>
          <c:y val="2.3095978753683574E-2"/>
        </c:manualLayout>
      </c:layout>
    </c:title>
    <c:plotArea>
      <c:layout>
        <c:manualLayout>
          <c:layoutTarget val="inner"/>
          <c:xMode val="edge"/>
          <c:yMode val="edge"/>
          <c:x val="0.13842370099691895"/>
          <c:y val="0.2858091825775973"/>
          <c:w val="0.86157629900308164"/>
          <c:h val="0.6268190769808670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2.468</c:v>
                </c:pt>
                <c:pt idx="1">
                  <c:v>2.46</c:v>
                </c:pt>
                <c:pt idx="2">
                  <c:v>2.4620000000000002</c:v>
                </c:pt>
                <c:pt idx="3">
                  <c:v>2.4710000000000001</c:v>
                </c:pt>
              </c:numCache>
            </c:numRef>
          </c:val>
        </c:ser>
        <c:axId val="150194432"/>
        <c:axId val="113385472"/>
      </c:barChart>
      <c:catAx>
        <c:axId val="150194432"/>
        <c:scaling>
          <c:orientation val="minMax"/>
        </c:scaling>
        <c:axPos val="b"/>
        <c:tickLblPos val="nextTo"/>
        <c:crossAx val="113385472"/>
        <c:crosses val="autoZero"/>
        <c:auto val="1"/>
        <c:lblAlgn val="ctr"/>
        <c:lblOffset val="100"/>
      </c:catAx>
      <c:valAx>
        <c:axId val="113385472"/>
        <c:scaling>
          <c:orientation val="minMax"/>
        </c:scaling>
        <c:axPos val="l"/>
        <c:majorGridlines/>
        <c:numFmt formatCode="General" sourceLinked="1"/>
        <c:tickLblPos val="nextTo"/>
        <c:crossAx val="1501944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ЖКХ</c:v>
                </c:pt>
                <c:pt idx="1">
                  <c:v>Культура</c:v>
                </c:pt>
                <c:pt idx="2">
                  <c:v>Молодежь</c:v>
                </c:pt>
                <c:pt idx="3">
                  <c:v>Спорт</c:v>
                </c:pt>
                <c:pt idx="4">
                  <c:v>ЧС, Национальная оборона</c:v>
                </c:pt>
                <c:pt idx="5">
                  <c:v>Дорожное хозяйство</c:v>
                </c:pt>
                <c:pt idx="6">
                  <c:v>Общегос-ные вопросы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1879</c:v>
                </c:pt>
                <c:pt idx="1">
                  <c:v>2754</c:v>
                </c:pt>
                <c:pt idx="2">
                  <c:v>4</c:v>
                </c:pt>
                <c:pt idx="3">
                  <c:v>20</c:v>
                </c:pt>
                <c:pt idx="4">
                  <c:v>3929</c:v>
                </c:pt>
                <c:pt idx="5">
                  <c:v>2517</c:v>
                </c:pt>
                <c:pt idx="6">
                  <c:v>1831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ЖКХ</c:v>
                </c:pt>
                <c:pt idx="1">
                  <c:v>Культура</c:v>
                </c:pt>
                <c:pt idx="2">
                  <c:v>Молодежь</c:v>
                </c:pt>
                <c:pt idx="3">
                  <c:v>Спорт</c:v>
                </c:pt>
                <c:pt idx="4">
                  <c:v>ЧС, Национальная оборона</c:v>
                </c:pt>
                <c:pt idx="5">
                  <c:v>Дорожное хозяйство</c:v>
                </c:pt>
                <c:pt idx="6">
                  <c:v>Общегос-ные вопросы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0.39291211016605915</c:v>
                </c:pt>
                <c:pt idx="1">
                  <c:v>0.39291211016605915</c:v>
                </c:pt>
                <c:pt idx="2">
                  <c:v>0.39291211016605915</c:v>
                </c:pt>
                <c:pt idx="3">
                  <c:v>0.39291211016605915</c:v>
                </c:pt>
                <c:pt idx="4">
                  <c:v>0.39291211016605915</c:v>
                </c:pt>
                <c:pt idx="5">
                  <c:v>0.39291211016605915</c:v>
                </c:pt>
                <c:pt idx="6">
                  <c:v>0.39291211016605915</c:v>
                </c:pt>
              </c:numCache>
            </c:numRef>
          </c:val>
        </c:ser>
        <c:shape val="cylinder"/>
        <c:axId val="163345920"/>
        <c:axId val="163347456"/>
        <c:axId val="0"/>
      </c:bar3DChart>
      <c:catAx>
        <c:axId val="163345920"/>
        <c:scaling>
          <c:orientation val="minMax"/>
        </c:scaling>
        <c:axPos val="b"/>
        <c:tickLblPos val="nextTo"/>
        <c:crossAx val="163347456"/>
        <c:crosses val="autoZero"/>
        <c:auto val="1"/>
        <c:lblAlgn val="ctr"/>
        <c:lblOffset val="100"/>
      </c:catAx>
      <c:valAx>
        <c:axId val="163347456"/>
        <c:scaling>
          <c:orientation val="minMax"/>
        </c:scaling>
        <c:axPos val="l"/>
        <c:majorGridlines/>
        <c:numFmt formatCode="General" sourceLinked="1"/>
        <c:tickLblPos val="nextTo"/>
        <c:crossAx val="1633459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i="1" dirty="0">
                <a:solidFill>
                  <a:srgbClr val="0099FF"/>
                </a:solidFill>
              </a:rPr>
              <a:t>Фонд оплаты труда, </a:t>
            </a:r>
            <a:r>
              <a:rPr lang="ru-RU" sz="2400" i="1" dirty="0" smtClean="0">
                <a:solidFill>
                  <a:srgbClr val="0099FF"/>
                </a:solidFill>
              </a:rPr>
              <a:t>млн. </a:t>
            </a:r>
            <a:r>
              <a:rPr lang="ru-RU" sz="2400" i="1" dirty="0">
                <a:solidFill>
                  <a:srgbClr val="0099FF"/>
                </a:solidFill>
              </a:rPr>
              <a:t>руб.</a:t>
            </a:r>
          </a:p>
        </c:rich>
      </c:tx>
      <c:layout>
        <c:manualLayout>
          <c:xMode val="edge"/>
          <c:yMode val="edge"/>
          <c:x val="0.26738069076335808"/>
          <c:y val="1.2905070168355333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1136425148978719"/>
          <c:y val="0.14758427854326936"/>
          <c:w val="0.85861544343772744"/>
          <c:h val="0.763930427096219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труда, млн. руб.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70.7</c:v>
                </c:pt>
                <c:pt idx="1">
                  <c:v>77.599999999999994</c:v>
                </c:pt>
                <c:pt idx="2">
                  <c:v>82.9</c:v>
                </c:pt>
                <c:pt idx="3">
                  <c:v>89.1</c:v>
                </c:pt>
              </c:numCache>
            </c:numRef>
          </c:val>
        </c:ser>
        <c:shape val="cylinder"/>
        <c:axId val="151995136"/>
        <c:axId val="151996672"/>
        <c:axId val="0"/>
      </c:bar3DChart>
      <c:catAx>
        <c:axId val="151995136"/>
        <c:scaling>
          <c:orientation val="minMax"/>
        </c:scaling>
        <c:axPos val="b"/>
        <c:tickLblPos val="nextTo"/>
        <c:crossAx val="151996672"/>
        <c:crosses val="autoZero"/>
        <c:auto val="1"/>
        <c:lblAlgn val="ctr"/>
        <c:lblOffset val="100"/>
      </c:catAx>
      <c:valAx>
        <c:axId val="151996672"/>
        <c:scaling>
          <c:orientation val="minMax"/>
        </c:scaling>
        <c:axPos val="l"/>
        <c:majorGridlines/>
        <c:numFmt formatCode="General" sourceLinked="1"/>
        <c:tickLblPos val="nextTo"/>
        <c:crossAx val="1519951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2800" i="0">
              <a:solidFill>
                <a:schemeClr val="accent2">
                  <a:lumMod val="75000"/>
                </a:schemeClr>
              </a:solidFill>
              <a:latin typeface="Calibri" pitchFamily="34" charset="0"/>
            </a:defRPr>
          </a:pPr>
          <a:endParaRPr lang="ru-RU"/>
        </a:p>
      </c:txPr>
    </c:title>
    <c:view3D>
      <c:perspective val="30"/>
    </c:view3D>
    <c:plotArea>
      <c:layout>
        <c:manualLayout>
          <c:layoutTarget val="inner"/>
          <c:xMode val="edge"/>
          <c:yMode val="edge"/>
          <c:x val="0.11966983092413599"/>
          <c:y val="0.21623803495518124"/>
          <c:w val="0.78724637591707858"/>
          <c:h val="0.6376309065074667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плата, руб.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27905.7</c:v>
                </c:pt>
                <c:pt idx="1">
                  <c:v>30445.1</c:v>
                </c:pt>
                <c:pt idx="2">
                  <c:v>32302.2</c:v>
                </c:pt>
                <c:pt idx="3">
                  <c:v>34434.199999999997</c:v>
                </c:pt>
              </c:numCache>
            </c:numRef>
          </c:val>
        </c:ser>
        <c:shape val="cone"/>
        <c:axId val="152067072"/>
        <c:axId val="152072960"/>
        <c:axId val="150171136"/>
      </c:bar3DChart>
      <c:catAx>
        <c:axId val="152067072"/>
        <c:scaling>
          <c:orientation val="minMax"/>
        </c:scaling>
        <c:axPos val="b"/>
        <c:tickLblPos val="nextTo"/>
        <c:crossAx val="152072960"/>
        <c:crosses val="autoZero"/>
        <c:auto val="1"/>
        <c:lblAlgn val="ctr"/>
        <c:lblOffset val="100"/>
      </c:catAx>
      <c:valAx>
        <c:axId val="152072960"/>
        <c:scaling>
          <c:orientation val="minMax"/>
        </c:scaling>
        <c:axPos val="l"/>
        <c:majorGridlines/>
        <c:numFmt formatCode="General" sourceLinked="1"/>
        <c:tickLblPos val="nextTo"/>
        <c:crossAx val="152067072"/>
        <c:crosses val="autoZero"/>
        <c:crossBetween val="between"/>
      </c:valAx>
      <c:serAx>
        <c:axId val="150171136"/>
        <c:scaling>
          <c:orientation val="minMax"/>
        </c:scaling>
        <c:delete val="1"/>
        <c:axPos val="b"/>
        <c:tickLblPos val="none"/>
        <c:crossAx val="152072960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r>
              <a:rPr lang="ru-RU" sz="2400" dirty="0" smtClean="0">
                <a:solidFill>
                  <a:schemeClr val="bg1"/>
                </a:solidFill>
              </a:rPr>
              <a:t>Объем продукции сельского</a:t>
            </a:r>
            <a:r>
              <a:rPr lang="ru-RU" sz="2400" baseline="0" dirty="0" smtClean="0">
                <a:solidFill>
                  <a:schemeClr val="bg1"/>
                </a:solidFill>
              </a:rPr>
              <a:t> хозяйства, млн. руб.</a:t>
            </a:r>
            <a:endParaRPr lang="ru-RU" sz="24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9368247427387517"/>
          <c:y val="2.4557749560878611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4186937463972021"/>
          <c:y val="0.12669566250726041"/>
          <c:w val="0.82913701194559764"/>
          <c:h val="0.7394201277213924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2.3557310899429973E-2"/>
                  <c:y val="-5.3580544496462365E-2"/>
                </c:manualLayout>
              </c:layout>
              <c:showVal val="1"/>
            </c:dLbl>
            <c:dLbl>
              <c:idx val="1"/>
              <c:layout>
                <c:manualLayout>
                  <c:x val="-1.6308907545759119E-2"/>
                  <c:y val="-3.3487840310289015E-2"/>
                </c:manualLayout>
              </c:layout>
              <c:showVal val="1"/>
            </c:dLbl>
            <c:dLbl>
              <c:idx val="2"/>
              <c:layout>
                <c:manualLayout>
                  <c:x val="-9.0605041920885417E-3"/>
                  <c:y val="-3.7952885684994296E-2"/>
                </c:manualLayout>
              </c:layout>
              <c:showVal val="1"/>
            </c:dLbl>
            <c:dLbl>
              <c:idx val="3"/>
              <c:layout>
                <c:manualLayout>
                  <c:x val="-1.8121008384176882E-3"/>
                  <c:y val="-3.1255317622936735E-2"/>
                </c:manualLayout>
              </c:layout>
              <c:showVal val="1"/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908.8</c:v>
                </c:pt>
                <c:pt idx="1">
                  <c:v>902.9</c:v>
                </c:pt>
                <c:pt idx="2">
                  <c:v>104.5</c:v>
                </c:pt>
                <c:pt idx="3">
                  <c:v>110</c:v>
                </c:pt>
              </c:numCache>
            </c:numRef>
          </c:val>
        </c:ser>
        <c:shape val="cylinder"/>
        <c:axId val="158316032"/>
        <c:axId val="158317952"/>
        <c:axId val="0"/>
      </c:bar3DChart>
      <c:catAx>
        <c:axId val="15831603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158317952"/>
        <c:crosses val="autoZero"/>
        <c:auto val="1"/>
        <c:lblAlgn val="ctr"/>
        <c:lblOffset val="100"/>
      </c:catAx>
      <c:valAx>
        <c:axId val="1583179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1583160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Оборот розничной</a:t>
            </a:r>
            <a:r>
              <a:rPr lang="ru-RU" sz="2400" baseline="0" dirty="0" smtClean="0">
                <a:solidFill>
                  <a:schemeClr val="accent2">
                    <a:lumMod val="50000"/>
                  </a:schemeClr>
                </a:solidFill>
              </a:rPr>
              <a:t> торговли, млн. руб.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8.8698094831539745E-2"/>
          <c:y val="1.4015708792416341E-4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0040916506353099"/>
          <c:y val="0.19750944719993163"/>
          <c:w val="0.89959083493646907"/>
          <c:h val="0.718002603972465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c:spPr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459</c:v>
                </c:pt>
                <c:pt idx="1">
                  <c:v>511.7</c:v>
                </c:pt>
                <c:pt idx="2">
                  <c:v>555.1</c:v>
                </c:pt>
                <c:pt idx="3">
                  <c:v>593.20000000000005</c:v>
                </c:pt>
              </c:numCache>
            </c:numRef>
          </c:val>
        </c:ser>
        <c:shape val="cylinder"/>
        <c:axId val="158960640"/>
        <c:axId val="158978816"/>
        <c:axId val="0"/>
      </c:bar3DChart>
      <c:catAx>
        <c:axId val="15896064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58978816"/>
        <c:crosses val="autoZero"/>
        <c:auto val="1"/>
        <c:lblAlgn val="ctr"/>
        <c:lblOffset val="100"/>
      </c:catAx>
      <c:valAx>
        <c:axId val="1589788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589606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26061.200000000001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Безвозмедные поступления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3955.1</c:v>
                </c:pt>
              </c:numCache>
            </c:numRef>
          </c:val>
        </c:ser>
        <c:shape val="cylinder"/>
        <c:axId val="163017856"/>
        <c:axId val="163019392"/>
        <c:axId val="162276672"/>
      </c:bar3DChart>
      <c:catAx>
        <c:axId val="163017856"/>
        <c:scaling>
          <c:orientation val="minMax"/>
        </c:scaling>
        <c:axPos val="b"/>
        <c:tickLblPos val="nextTo"/>
        <c:crossAx val="163019392"/>
        <c:crosses val="autoZero"/>
        <c:auto val="1"/>
        <c:lblAlgn val="ctr"/>
        <c:lblOffset val="100"/>
      </c:catAx>
      <c:valAx>
        <c:axId val="163019392"/>
        <c:scaling>
          <c:orientation val="minMax"/>
        </c:scaling>
        <c:axPos val="l"/>
        <c:majorGridlines/>
        <c:numFmt formatCode="General" sourceLinked="1"/>
        <c:tickLblPos val="nextTo"/>
        <c:crossAx val="163017856"/>
        <c:crosses val="autoZero"/>
        <c:crossBetween val="between"/>
      </c:valAx>
      <c:serAx>
        <c:axId val="162276672"/>
        <c:scaling>
          <c:orientation val="minMax"/>
        </c:scaling>
        <c:delete val="1"/>
        <c:axPos val="b"/>
        <c:tickLblPos val="none"/>
        <c:crossAx val="163019392"/>
        <c:crosses val="autoZero"/>
      </c:serAx>
    </c:plotArea>
    <c:legend>
      <c:legendPos val="r"/>
      <c:layout/>
      <c:txPr>
        <a:bodyPr/>
        <a:lstStyle/>
        <a:p>
          <a:pPr>
            <a:defRPr sz="2000" b="1">
              <a:solidFill>
                <a:srgbClr val="0066FF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Акцизы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2215.1999999999998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ЕСХН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1800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Аренда земли и имущ-ва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15246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Налог на имущества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1000</c:v>
                </c:pt>
              </c:numCache>
            </c:numRef>
          </c:val>
        </c:ser>
        <c:shape val="cone"/>
        <c:axId val="162607872"/>
        <c:axId val="162609408"/>
        <c:axId val="0"/>
      </c:bar3DChart>
      <c:catAx>
        <c:axId val="16260787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0066FF"/>
                </a:solidFill>
              </a:defRPr>
            </a:pPr>
            <a:endParaRPr lang="ru-RU"/>
          </a:p>
        </c:txPr>
        <c:crossAx val="162609408"/>
        <c:crosses val="autoZero"/>
        <c:auto val="1"/>
        <c:lblAlgn val="ctr"/>
        <c:lblOffset val="100"/>
      </c:catAx>
      <c:valAx>
        <c:axId val="162609408"/>
        <c:scaling>
          <c:orientation val="minMax"/>
        </c:scaling>
        <c:axPos val="l"/>
        <c:majorGridlines/>
        <c:numFmt formatCode="General" sourceLinked="1"/>
        <c:tickLblPos val="nextTo"/>
        <c:crossAx val="1626078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1796822391274671E-2"/>
          <c:y val="9.2856638870609548E-2"/>
          <c:w val="0.53889150393034069"/>
          <c:h val="0.727421043309724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Нац.безопасность и правоохран. деят-ть</c:v>
                </c:pt>
                <c:pt idx="3">
                  <c:v>Дорожное хоз-во</c:v>
                </c:pt>
                <c:pt idx="4">
                  <c:v>ЖКХ</c:v>
                </c:pt>
                <c:pt idx="5">
                  <c:v>Молодежь</c:v>
                </c:pt>
                <c:pt idx="6">
                  <c:v>Культура</c:v>
                </c:pt>
                <c:pt idx="8">
                  <c:v>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5589.9</c:v>
                </c:pt>
                <c:pt idx="1">
                  <c:v>700</c:v>
                </c:pt>
                <c:pt idx="2">
                  <c:v>270.89999999999998</c:v>
                </c:pt>
                <c:pt idx="3">
                  <c:v>6215.2</c:v>
                </c:pt>
                <c:pt idx="4">
                  <c:v>4638.1000000000004</c:v>
                </c:pt>
                <c:pt idx="5">
                  <c:v>10</c:v>
                </c:pt>
                <c:pt idx="6">
                  <c:v>6800</c:v>
                </c:pt>
                <c:pt idx="8">
                  <c:v>50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990000"/>
                </a:solidFill>
              </a:rPr>
              <a:t>Всего </a:t>
            </a:r>
            <a:r>
              <a:rPr lang="ru-RU" dirty="0" smtClean="0">
                <a:solidFill>
                  <a:srgbClr val="990000"/>
                </a:solidFill>
              </a:rPr>
              <a:t>- 24 274,1</a:t>
            </a:r>
            <a:endParaRPr lang="ru-RU" dirty="0">
              <a:solidFill>
                <a:srgbClr val="990000"/>
              </a:solidFill>
            </a:endParaRPr>
          </a:p>
        </c:rich>
      </c:tx>
      <c:layout>
        <c:manualLayout>
          <c:xMode val="edge"/>
          <c:yMode val="edge"/>
          <c:x val="0.64637394786822633"/>
          <c:y val="0.28698211836037651"/>
        </c:manualLayout>
      </c:layout>
    </c:title>
    <c:plotArea>
      <c:layout>
        <c:manualLayout>
          <c:layoutTarget val="inner"/>
          <c:xMode val="edge"/>
          <c:yMode val="edge"/>
          <c:x val="2.9761111199284741E-2"/>
          <c:y val="0.1377768134606232"/>
          <c:w val="0.56522621825088248"/>
          <c:h val="0.854604192246623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3"/>
          <c:cat>
            <c:strRef>
              <c:f>Лист1!$A$2:$A$3</c:f>
              <c:strCache>
                <c:ptCount val="2"/>
                <c:pt idx="0">
                  <c:v>Реализация муниципальных программ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19010.099999999999</c:v>
                </c:pt>
                <c:pt idx="1">
                  <c:v>5264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rgbClr val="99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rgbClr val="99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5321428571428553"/>
          <c:y val="0.4176886650962075"/>
          <c:w val="0.34678571428571431"/>
          <c:h val="0.48938580107425855"/>
        </c:manualLayout>
      </c:layout>
      <c:txPr>
        <a:bodyPr/>
        <a:lstStyle/>
        <a:p>
          <a:pPr>
            <a:defRPr sz="2400" b="1">
              <a:solidFill>
                <a:srgbClr val="9900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>
              <a:defRPr kumimoji="0"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>
              <a:defRPr kumimoji="0"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>
              <a:defRPr kumimoji="0"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>
              <a:defRPr kumimoji="0" sz="1200">
                <a:latin typeface="Times New Roman" pitchFamily="18" charset="0"/>
              </a:defRPr>
            </a:lvl1pPr>
          </a:lstStyle>
          <a:p>
            <a:fld id="{EE02402B-37A0-4BD1-95C2-6BDB902C032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3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23E877-93BB-4664-B463-9AB07FABC8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060F7-E6FC-47C8-B2AD-A38679CDF6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117CB-03F1-4CEF-AC0A-BA334B5A5C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6250D-5EEC-41AD-B109-A426CC5D57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6618-297B-458F-B45B-27C5E41211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25D674-0736-41BC-B791-A7A5EC8D82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E28D3F-0832-4BCE-BAE4-354837E77C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A4D9D5-2BD1-4E25-AD0D-0B593AF30C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16E088-4096-40E7-9FD2-7D9D00F863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C7E24-BC98-4C3D-B90E-AC55CC4057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216A81-23AF-4C0F-9E6D-D11C33FEF3C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2537620-4EBE-4C13-A988-F6E139EBCF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9" Type="http://schemas.microsoft.com/office/2007/relationships/hdphoto" Target="../media/hdphoto2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vetlana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536" y="260648"/>
            <a:ext cx="8748464" cy="6336704"/>
          </a:xfrm>
          <a:noFill/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chemeClr val="accent3"/>
                </a:solidFill>
                <a:latin typeface="Book Antiqua" pitchFamily="18" charset="0"/>
              </a:rPr>
            </a:br>
            <a:r>
              <a:rPr lang="ru-RU" sz="67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67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6700" b="1" i="1" dirty="0" smtClean="0">
                <a:solidFill>
                  <a:srgbClr val="FF0000"/>
                </a:solidFill>
                <a:latin typeface="Book Antiqua" pitchFamily="18" charset="0"/>
              </a:rPr>
              <a:t>Бюджет Красноармейского сельского поселения </a:t>
            </a:r>
            <a:r>
              <a:rPr lang="ru-RU" sz="6700" b="1" i="1" dirty="0">
                <a:solidFill>
                  <a:srgbClr val="FF0000"/>
                </a:solidFill>
                <a:latin typeface="Book Antiqua" pitchFamily="18" charset="0"/>
              </a:rPr>
              <a:t>Ейского </a:t>
            </a:r>
            <a:r>
              <a:rPr lang="ru-RU" sz="6700" b="1" i="1" dirty="0" smtClean="0">
                <a:solidFill>
                  <a:srgbClr val="FF0000"/>
                </a:solidFill>
                <a:latin typeface="Book Antiqua" pitchFamily="18" charset="0"/>
              </a:rPr>
              <a:t>района</a:t>
            </a:r>
            <a:br>
              <a:rPr lang="ru-RU" sz="6700" b="1" i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6700" b="1" i="1" dirty="0" smtClean="0">
                <a:solidFill>
                  <a:srgbClr val="FF0000"/>
                </a:solidFill>
                <a:latin typeface="Book Antiqua" pitchFamily="18" charset="0"/>
              </a:rPr>
              <a:t> на </a:t>
            </a:r>
            <a:r>
              <a:rPr lang="ru-RU" sz="6700" b="1" i="1" dirty="0" smtClean="0">
                <a:solidFill>
                  <a:srgbClr val="FF0000"/>
                </a:solidFill>
                <a:latin typeface="Book Antiqua" pitchFamily="18" charset="0"/>
              </a:rPr>
              <a:t>2023 </a:t>
            </a:r>
            <a:r>
              <a:rPr lang="ru-RU" sz="6700" b="1" i="1" dirty="0" smtClean="0">
                <a:solidFill>
                  <a:srgbClr val="FF0000"/>
                </a:solidFill>
                <a:latin typeface="Book Antiqua" pitchFamily="18" charset="0"/>
              </a:rPr>
              <a:t>год </a:t>
            </a:r>
            <a:r>
              <a:rPr lang="ru-RU" sz="6700" b="1" i="1" dirty="0" smtClean="0">
                <a:solidFill>
                  <a:schemeClr val="accent2"/>
                </a:solidFill>
                <a:latin typeface="Book Antiqua" pitchFamily="18" charset="0"/>
              </a:rPr>
              <a:t/>
            </a:r>
            <a:br>
              <a:rPr lang="ru-RU" sz="6700" b="1" i="1" dirty="0" smtClean="0">
                <a:solidFill>
                  <a:schemeClr val="accent2"/>
                </a:solidFill>
                <a:latin typeface="Book Antiqua" pitchFamily="18" charset="0"/>
              </a:rPr>
            </a:br>
            <a:endParaRPr lang="ru-RU" sz="6700" b="1" i="1" dirty="0">
              <a:solidFill>
                <a:schemeClr val="accent2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0" y="357166"/>
          <a:ext cx="8316416" cy="544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438" name="Picture 6" descr="https://im1-tub-ru.yandex.net/i?id=81bc91a4d5ec596ba08b8c74b9ea7984&amp;n=33&amp;h=190&amp;w=2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900" y="5048249"/>
            <a:ext cx="2705100" cy="1809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363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899592" y="476672"/>
          <a:ext cx="784887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720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928662" y="642918"/>
          <a:ext cx="8072462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872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560" y="433576"/>
            <a:ext cx="79928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62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ОСНОВНЫЕ ПАРАМЕТРЫ МЕСТНОГО БЮДЖЕТА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62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100000" l="10000" r="9662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008858"/>
            <a:ext cx="3527017" cy="184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8" y="1196751"/>
          <a:ext cx="7488832" cy="3636405"/>
        </p:xfrm>
        <a:graphic>
          <a:graphicData uri="http://schemas.openxmlformats.org/drawingml/2006/table">
            <a:tbl>
              <a:tblPr/>
              <a:tblGrid>
                <a:gridCol w="576064"/>
                <a:gridCol w="3168352"/>
                <a:gridCol w="1584176"/>
                <a:gridCol w="1008112"/>
                <a:gridCol w="1152128"/>
              </a:tblGrid>
              <a:tr h="3672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Плановый период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47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Доходы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30 016,3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29 018,5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29 014,4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Собственные доходы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26 061,2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26 021,1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26 089,4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3 955,1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2 997,4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2 925,0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24 274,1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23 183,7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23 473,0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Дефицит(+), (-)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5 742,2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5 834,8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862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5 541,4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50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0485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3"/>
                </a:solidFill>
              </a:rPr>
              <a:t>Доходы местного бюджета</a:t>
            </a:r>
            <a:r>
              <a:rPr lang="ru-RU" dirty="0" smtClean="0">
                <a:solidFill>
                  <a:schemeClr val="accent3"/>
                </a:solidFill>
              </a:rPr>
              <a:t>, </a:t>
            </a:r>
            <a:r>
              <a:rPr lang="ru-RU" sz="1600" dirty="0" smtClean="0">
                <a:solidFill>
                  <a:schemeClr val="accent3"/>
                </a:solidFill>
              </a:rPr>
              <a:t>тыс. руб.</a:t>
            </a:r>
            <a:endParaRPr lang="ru-RU" dirty="0">
              <a:solidFill>
                <a:schemeClr val="accent3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15616" y="1196753"/>
          <a:ext cx="74168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 descr="U:\Отделы\ФОПС\презентации Славик\Новая папка\url.jpe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436096" y="4251912"/>
            <a:ext cx="3472061" cy="2606088"/>
          </a:xfrm>
          <a:prstGeom prst="rect">
            <a:avLst/>
          </a:prstGeom>
          <a:noFill/>
          <a:effectLst>
            <a:softEdge rad="774700"/>
          </a:effectLst>
          <a:ex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064896" cy="14145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>Структура собственных доходов местного бюджета</a:t>
            </a:r>
            <a:r>
              <a:rPr lang="ru-RU" dirty="0" smtClean="0">
                <a:solidFill>
                  <a:schemeClr val="accent3"/>
                </a:solidFill>
              </a:rPr>
              <a:t>, </a:t>
            </a:r>
            <a:r>
              <a:rPr lang="ru-RU" sz="1600" dirty="0" smtClean="0">
                <a:solidFill>
                  <a:schemeClr val="accent3"/>
                </a:solidFill>
              </a:rPr>
              <a:t>%</a:t>
            </a:r>
            <a:endParaRPr lang="ru-RU" dirty="0">
              <a:solidFill>
                <a:schemeClr val="accent3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1115616" y="1643050"/>
          <a:ext cx="7632848" cy="483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168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>Расходы местного бюджета</a:t>
            </a:r>
            <a:r>
              <a:rPr lang="ru-RU" dirty="0" smtClean="0">
                <a:solidFill>
                  <a:schemeClr val="accent3"/>
                </a:solidFill>
              </a:rPr>
              <a:t>, </a:t>
            </a:r>
            <a:r>
              <a:rPr lang="ru-RU" sz="1600" dirty="0" smtClean="0">
                <a:solidFill>
                  <a:schemeClr val="accent3"/>
                </a:solidFill>
              </a:rPr>
              <a:t>тыс. руб.</a:t>
            </a:r>
            <a:endParaRPr lang="ru-RU" dirty="0">
              <a:solidFill>
                <a:schemeClr val="accent3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763688" y="1484784"/>
          <a:ext cx="7170762" cy="476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088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3"/>
                </a:solidFill>
              </a:rPr>
              <a:t/>
            </a:r>
            <a:br>
              <a:rPr lang="ru-RU" sz="4000" dirty="0" smtClean="0">
                <a:solidFill>
                  <a:schemeClr val="accent3"/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Распределение расходов местного бюджета на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2023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год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тыс. руб.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611560" y="908720"/>
          <a:ext cx="756084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60" y="3861048"/>
            <a:ext cx="2603118" cy="1872208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Услуги связи, обслуживание тонеров и картриджей – </a:t>
            </a: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80,2 </a:t>
            </a: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тыс</a:t>
            </a:r>
            <a:r>
              <a:rPr lang="ru-RU" sz="2000" b="1" dirty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. руб.</a:t>
            </a:r>
            <a:endParaRPr lang="ru-RU" sz="2000" b="1" dirty="0" smtClean="0">
              <a:ln w="6350" cap="flat" cmpd="sng" algn="ctr">
                <a:solidFill>
                  <a:srgbClr val="054697"/>
                </a:solidFill>
                <a:prstDash val="solid"/>
                <a:round/>
              </a:ln>
              <a:solidFill>
                <a:srgbClr val="7030A0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0080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Программа направлена </a:t>
            </a:r>
            <a:r>
              <a:rPr lang="ru-RU" sz="1800" dirty="0" smtClean="0"/>
              <a:t>на повышение открытости и доступности информации о деятельности  ОМС, предоставляемых муниципальных услугах на основе использования информационных и коммуникационных технологий, на повышение качества и эффективности муниципального управления на основе использования органами местного самоуправления информационных систем и организации межведомственного информационного обмена – </a:t>
            </a:r>
            <a:r>
              <a:rPr lang="ru-RU" sz="1800" dirty="0" smtClean="0"/>
              <a:t>596,8 </a:t>
            </a:r>
            <a:r>
              <a:rPr lang="ru-RU" sz="1800" dirty="0" smtClean="0"/>
              <a:t>тыс. рублей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4725144"/>
            <a:ext cx="2664296" cy="1656184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Материальные запасы, ГСМ – </a:t>
            </a: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305,2 </a:t>
            </a: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тыс</a:t>
            </a:r>
            <a:r>
              <a:rPr lang="ru-RU" sz="2000" b="1" dirty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. руб.</a:t>
            </a:r>
            <a:endParaRPr lang="ru-RU" sz="2000" b="1" dirty="0" smtClean="0">
              <a:ln w="6350" cap="flat" cmpd="sng" algn="ctr">
                <a:solidFill>
                  <a:srgbClr val="054697"/>
                </a:solidFill>
                <a:prstDash val="solid"/>
                <a:round/>
              </a:ln>
              <a:solidFill>
                <a:srgbClr val="7030A0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3789040"/>
            <a:ext cx="2232248" cy="2592288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Размещение объявлений в газету, обслуживание программ, ЭЦП- </a:t>
            </a: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211,4 </a:t>
            </a:r>
            <a:r>
              <a:rPr lang="ru-RU" sz="20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тыс.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404664"/>
            <a:ext cx="6336704" cy="1162408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МП «Совершенствование и повышение эффективности ИКТ</a:t>
            </a:r>
          </a:p>
        </p:txBody>
      </p:sp>
    </p:spTree>
    <p:extLst>
      <p:ext uri="{BB962C8B-B14F-4D97-AF65-F5344CB8AC3E}">
        <p14:creationId xmlns="" xmlns:p14="http://schemas.microsoft.com/office/powerpoint/2010/main" val="34375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6000" y="1413675"/>
            <a:ext cx="805798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accent2"/>
                </a:solidFill>
              </a:rPr>
              <a:t>Основными целями данной программы является </a:t>
            </a:r>
            <a:r>
              <a:rPr lang="ru-RU" sz="1800" dirty="0" smtClean="0">
                <a:solidFill>
                  <a:schemeClr val="accent2"/>
                </a:solidFill>
              </a:rPr>
              <a:t>повышение качества уличной и дорожной сети и  сооружений на них, сокращение ДТП по причине неудовлетворительных дорожных условий на территории Красноармейского сельского поселения Ейского района</a:t>
            </a:r>
          </a:p>
          <a:p>
            <a:pPr algn="ctr"/>
            <a:r>
              <a:rPr lang="ru-RU" sz="2000" b="1" i="1" dirty="0" smtClean="0">
                <a:solidFill>
                  <a:schemeClr val="accent2"/>
                </a:solidFill>
              </a:rPr>
              <a:t>6 215,2тыс</a:t>
            </a:r>
            <a:r>
              <a:rPr lang="ru-RU" sz="2000" b="1" i="1" dirty="0" smtClean="0">
                <a:solidFill>
                  <a:schemeClr val="accent2"/>
                </a:solidFill>
              </a:rPr>
              <a:t>. рублей</a:t>
            </a: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805264"/>
            <a:ext cx="4968552" cy="792088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Приобретение дорожных знаков, на несение разметки – 250,0 тыс. руб.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404664"/>
            <a:ext cx="7056784" cy="915398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accent1"/>
                </a:solidFill>
                <a:ea typeface="Calibri"/>
                <a:cs typeface="Times New Roman"/>
              </a:rPr>
              <a:t>МП «Совершенствование и содержание дорожной инфраструктуры»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5013176"/>
            <a:ext cx="2664296" cy="1656184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ремонт автомобильных дорог местного значения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5 765,2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тыс. руб.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1712" y="3356992"/>
            <a:ext cx="2412776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Составление смет на объекты – 200,0 тыс. руб.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C:\Documents and Settings\1\Рабочий стол\ул. Молодежная пос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460851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71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32656"/>
            <a:ext cx="77483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endParaRPr lang="ru-RU" b="1" dirty="0" smtClean="0">
              <a:solidFill>
                <a:schemeClr val="accent1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УВАЖАЕМЫЕ ЖИТЕЛИ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 КРАСНОАРМЕЙСКОГО СЕЛЬСКОГО ПОСЕЛЕНИЯ!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sz="1400" b="1" dirty="0">
                <a:solidFill>
                  <a:srgbClr val="000000"/>
                </a:solidFill>
              </a:rPr>
              <a:t> </a:t>
            </a:r>
            <a:endParaRPr lang="ru-RU" sz="1400" b="1" dirty="0" smtClean="0">
              <a:solidFill>
                <a:srgbClr val="000000"/>
              </a:solidFill>
            </a:endParaRPr>
          </a:p>
          <a:p>
            <a:endParaRPr lang="ru-RU" sz="1400" dirty="0">
              <a:solidFill>
                <a:srgbClr val="000000"/>
              </a:solidFill>
            </a:endParaRPr>
          </a:p>
          <a:p>
            <a:pPr algn="just"/>
            <a:r>
              <a:rPr lang="ru-RU" sz="1400" b="1" dirty="0">
                <a:solidFill>
                  <a:srgbClr val="000000"/>
                </a:solidFill>
              </a:rPr>
              <a:t>     </a:t>
            </a:r>
            <a:r>
              <a:rPr lang="ru-RU" sz="1400" b="1" dirty="0" smtClean="0">
                <a:solidFill>
                  <a:srgbClr val="000000"/>
                </a:solidFill>
              </a:rPr>
              <a:t>    </a:t>
            </a:r>
            <a:r>
              <a:rPr lang="ru-RU" sz="2200" dirty="0" smtClean="0">
                <a:solidFill>
                  <a:srgbClr val="7030A0"/>
                </a:solidFill>
              </a:rPr>
              <a:t>     </a:t>
            </a:r>
            <a:r>
              <a:rPr lang="ru-RU" sz="2200" b="1" i="1" dirty="0">
                <a:solidFill>
                  <a:srgbClr val="7030A0"/>
                </a:solidFill>
              </a:rPr>
              <a:t>Представляем </a:t>
            </a:r>
            <a:r>
              <a:rPr lang="ru-RU" sz="2200" b="1" i="1" dirty="0" smtClean="0">
                <a:solidFill>
                  <a:srgbClr val="7030A0"/>
                </a:solidFill>
              </a:rPr>
              <a:t>бюджет, </a:t>
            </a:r>
            <a:r>
              <a:rPr lang="ru-RU" sz="2200" b="1" i="1" dirty="0">
                <a:solidFill>
                  <a:srgbClr val="7030A0"/>
                </a:solidFill>
              </a:rPr>
              <a:t>в котором кратко и доступно отражены основные параметры бюджета </a:t>
            </a:r>
            <a:r>
              <a:rPr lang="ru-RU" sz="2200" b="1" i="1" dirty="0" smtClean="0">
                <a:solidFill>
                  <a:srgbClr val="7030A0"/>
                </a:solidFill>
              </a:rPr>
              <a:t>нашего поселения на </a:t>
            </a:r>
            <a:r>
              <a:rPr lang="ru-RU" sz="2200" b="1" i="1" dirty="0" smtClean="0">
                <a:solidFill>
                  <a:srgbClr val="7030A0"/>
                </a:solidFill>
              </a:rPr>
              <a:t>2023год</a:t>
            </a:r>
            <a:r>
              <a:rPr lang="ru-RU" sz="2200" b="1" i="1" dirty="0" smtClean="0">
                <a:solidFill>
                  <a:srgbClr val="7030A0"/>
                </a:solidFill>
              </a:rPr>
              <a:t>. Предоставлена </a:t>
            </a:r>
            <a:r>
              <a:rPr lang="ru-RU" sz="2200" b="1" i="1" dirty="0">
                <a:solidFill>
                  <a:srgbClr val="7030A0"/>
                </a:solidFill>
              </a:rPr>
              <a:t>информация о том, какие обязательства берет на себя местный бюджет, на какие цели и в каком объеме планируется направить бюджетные средства</a:t>
            </a:r>
            <a:r>
              <a:rPr lang="ru-RU" sz="2200" b="1" i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200" dirty="0">
              <a:solidFill>
                <a:srgbClr val="000000"/>
              </a:solidFill>
            </a:endParaRPr>
          </a:p>
          <a:p>
            <a:pPr algn="just"/>
            <a:endParaRPr lang="ru-RU" sz="2200" dirty="0">
              <a:solidFill>
                <a:srgbClr val="000000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971" b="96481" l="9971" r="8988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39465"/>
            <a:ext cx="3068423" cy="191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Красноармейское Ейского р-на 6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60648"/>
            <a:ext cx="112985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444208" y="2132856"/>
            <a:ext cx="2520280" cy="1656184"/>
          </a:xfrm>
          <a:prstGeom prst="rect">
            <a:avLst/>
          </a:prstGeom>
          <a:solidFill>
            <a:srgbClr val="CC66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Организация деятельности МУ «Комсомолец» – 1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700,0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тыс.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2214554"/>
            <a:ext cx="2448272" cy="1512168"/>
          </a:xfrm>
          <a:prstGeom prst="rect">
            <a:avLst/>
          </a:prstGeom>
          <a:solidFill>
            <a:srgbClr val="CC66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Благоустройство –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2 588,1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тыс.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332656"/>
            <a:ext cx="6048672" cy="648072"/>
          </a:xfrm>
          <a:prstGeom prst="rect">
            <a:avLst/>
          </a:prstGeom>
          <a:solidFill>
            <a:srgbClr val="CC66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МП «Развитие ЖКХ»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24744"/>
            <a:ext cx="77768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Основной целью программы является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комплексное решение проблем развития жилищно-коммунального хозяйства на территории населенных пунктов Красноармейского сельского поселения –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4 638,1тыс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 рублей</a:t>
            </a:r>
          </a:p>
          <a:p>
            <a:pPr algn="ctr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1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4077072"/>
            <a:ext cx="29523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3044106" cy="22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928662" y="2204864"/>
            <a:ext cx="2214578" cy="1656184"/>
          </a:xfrm>
          <a:prstGeom prst="rect">
            <a:avLst/>
          </a:prstGeom>
          <a:solidFill>
            <a:srgbClr val="CC66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Ремонт уличного оборудования –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350,0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тыс. 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7603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580112" y="4797152"/>
            <a:ext cx="2520280" cy="1224136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Обеспечение деятельности МУ «СДК п. Комсомолец» - 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6 797,0 т.р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4664"/>
            <a:ext cx="8057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МП  «РАЗВИТИЕ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КУЛЬТУРЫ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«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260648"/>
            <a:ext cx="5688632" cy="504056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МП «РАЗВИТИЕ КУЛЬТУРЫ»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36713"/>
            <a:ext cx="8604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800" b="1" dirty="0" smtClean="0"/>
              <a:t>Основными </a:t>
            </a:r>
            <a:r>
              <a:rPr lang="ru-RU" sz="1800" b="1" dirty="0"/>
              <a:t>целями данной программы является </a:t>
            </a:r>
            <a:r>
              <a:rPr lang="ru-RU" sz="1800" b="1" dirty="0" smtClean="0"/>
              <a:t>создание условий для сохранения и развития культурного потенциала творческого наследия народов Кубани в Красноармейском сельском поселении Ейского района – </a:t>
            </a:r>
            <a:r>
              <a:rPr lang="ru-RU" sz="1800" b="1" dirty="0" smtClean="0"/>
              <a:t>6 800,0 </a:t>
            </a:r>
            <a:r>
              <a:rPr lang="ru-RU" sz="1800" b="1" dirty="0" smtClean="0"/>
              <a:t>тыс. руб. </a:t>
            </a:r>
            <a:endParaRPr lang="ru-RU" sz="1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4797152"/>
            <a:ext cx="2664296" cy="1224136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Компенсация расходов на  оплату коммунальных услуг –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3,0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т.р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2052" name="AutoShape 4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i.mycdn.me/image?id=834444096455&amp;t=3&amp;plc=WEB&amp;tkn=*bGJIqLgDOI8MnAJIXDUMbchm7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i.mycdn.me/image?id=834444096455&amp;t=3&amp;plc=WEB&amp;tkn=*bGJIqLgDOI8MnAJIXDUMbchm7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068760" y="-3051720"/>
            <a:ext cx="8075240" cy="3051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" name="Picture 9" descr="C:\Users\Комсомолец\Downloads\отчет главы\встреча поколени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3360000" cy="2520000"/>
          </a:xfrm>
          <a:prstGeom prst="rect">
            <a:avLst/>
          </a:prstGeom>
          <a:noFill/>
        </p:spPr>
      </p:pic>
      <p:pic>
        <p:nvPicPr>
          <p:cNvPr id="23" name="Picture 6" descr="C:\Users\Комсомолец\Downloads\отчет главы\ДК 8 март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360000" cy="25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92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8057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МП  «РАЗВИТИЕ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КУЛЬТУРЫ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«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260648"/>
            <a:ext cx="7344816" cy="864096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МП «МОЛОДЕЖЬ»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МП «РАЗВИТИЕ ФИЗИЧЕСКОЙ КУЛЬТУРЫ И СПОРТА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 smtClean="0">
              <a:solidFill>
                <a:schemeClr val="accent1"/>
              </a:solidFill>
            </a:endParaRPr>
          </a:p>
          <a:p>
            <a:pPr algn="ctr"/>
            <a:r>
              <a:rPr lang="ru-RU" sz="1800" dirty="0" smtClean="0">
                <a:solidFill>
                  <a:schemeClr val="accent1"/>
                </a:solidFill>
              </a:rPr>
              <a:t>Основными </a:t>
            </a:r>
            <a:r>
              <a:rPr lang="ru-RU" sz="1800" dirty="0">
                <a:solidFill>
                  <a:schemeClr val="accent1"/>
                </a:solidFill>
              </a:rPr>
              <a:t>целями </a:t>
            </a:r>
            <a:r>
              <a:rPr lang="ru-RU" sz="1800" dirty="0" smtClean="0">
                <a:solidFill>
                  <a:schemeClr val="accent1"/>
                </a:solidFill>
              </a:rPr>
              <a:t>является поддержание здорового образа жизни населения, Развитие и реализация потенциала молодёжи в интересах поселения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2420888"/>
            <a:ext cx="3384376" cy="1080120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Приобретение спортивного инвентаря –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50,0 тыс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. 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71538" y="5072074"/>
            <a:ext cx="3240360" cy="1440160"/>
          </a:xfrm>
          <a:prstGeom prst="rect">
            <a:avLst/>
          </a:prstGeom>
          <a:solidFill>
            <a:srgbClr val="FF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Проведение мероприятий для детей и молодежи– 10,0 т.р.</a:t>
            </a:r>
            <a:endParaRPr lang="ru-RU" sz="1800" b="1" dirty="0" smtClean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2052" name="AutoShape 4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i.mycdn.me/image?id=855278393031&amp;t=3&amp;plc=WEB&amp;tkn=*iF_h8W9Jl6LLIqZYkn4VWWepO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i.mycdn.me/image?id=834444096455&amp;t=3&amp;plc=WEB&amp;tkn=*bGJIqLgDOI8MnAJIXDUMbchm7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i.mycdn.me/image?id=834444096455&amp;t=3&amp;plc=WEB&amp;tkn=*bGJIqLgDOI8MnAJIXDUMbchm7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428868"/>
            <a:ext cx="350043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Комсомолец\Downloads\отчет главы\Блокадный хлеб.jpeg"/>
          <p:cNvPicPr>
            <a:picLocks noGrp="1" noChangeAspect="1" noChangeArrowheads="1"/>
          </p:cNvPicPr>
          <p:nvPr>
            <p:ph sz="half" idx="1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3360000" cy="25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92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3528392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r>
              <a:rPr lang="ru-RU" sz="4400" dirty="0" smtClean="0">
                <a:solidFill>
                  <a:srgbClr val="0066FF"/>
                </a:solidFill>
              </a:rPr>
              <a:t/>
            </a:r>
            <a:br>
              <a:rPr lang="ru-RU" sz="4400" dirty="0" smtClean="0">
                <a:solidFill>
                  <a:srgbClr val="0066FF"/>
                </a:solidFill>
              </a:rPr>
            </a:br>
            <a:endParaRPr lang="ru-RU" sz="3600" dirty="0">
              <a:latin typeface="Arial Narrow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76056" y="3501008"/>
            <a:ext cx="3672408" cy="2520280"/>
          </a:xfrm>
        </p:spPr>
        <p:txBody>
          <a:bodyPr>
            <a:normAutofit fontScale="85000" lnSpcReduction="10000"/>
          </a:bodyPr>
          <a:lstStyle/>
          <a:p>
            <a:endParaRPr lang="ru-RU" sz="3200" dirty="0" smtClean="0">
              <a:solidFill>
                <a:srgbClr val="0066FF"/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0066FF"/>
                </a:solidFill>
                <a:latin typeface="Arial Narrow" pitchFamily="34" charset="0"/>
              </a:rPr>
              <a:t>   Объем расходов местного бюджета в расчете на 1 жителя – </a:t>
            </a:r>
            <a:r>
              <a:rPr lang="ru-RU" sz="3600" dirty="0" smtClean="0">
                <a:solidFill>
                  <a:srgbClr val="0066FF"/>
                </a:solidFill>
                <a:latin typeface="Arial Narrow" pitchFamily="34" charset="0"/>
              </a:rPr>
              <a:t>9 831,55 </a:t>
            </a:r>
            <a:r>
              <a:rPr lang="ru-RU" sz="3600" dirty="0" smtClean="0">
                <a:solidFill>
                  <a:srgbClr val="0066FF"/>
                </a:solidFill>
                <a:latin typeface="Arial Narrow" pitchFamily="34" charset="0"/>
              </a:rPr>
              <a:t>руб.</a:t>
            </a:r>
          </a:p>
          <a:p>
            <a:endParaRPr lang="ru-RU" sz="3600" dirty="0">
              <a:latin typeface="Arial Narrow" pitchFamily="34" charset="0"/>
            </a:endParaRPr>
          </a:p>
        </p:txBody>
      </p:sp>
      <p:pic>
        <p:nvPicPr>
          <p:cNvPr id="2052" name="Picture 4" descr="https://im0-tub-ru.yandex.net/i?id=294910668d5784382e6f3849a8bbbd6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3787996" cy="2520280"/>
          </a:xfrm>
          <a:prstGeom prst="rect">
            <a:avLst/>
          </a:prstGeom>
          <a:noFill/>
        </p:spPr>
      </p:pic>
      <p:sp>
        <p:nvSpPr>
          <p:cNvPr id="2056" name="AutoShape 8" descr="https://media.istockphoto.com/photos/money-bag-picture-id185109326?k=6&amp;m=185109326&amp;s=612x612&amp;w=0&amp;h=gxKV2QrZROZASJVGIZtDEWVA4KS7c0LW28HoBN-k4W0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Documents and Settings\1\Рабочий стол\185109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052736"/>
            <a:ext cx="2122364" cy="264539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87624" y="3571876"/>
            <a:ext cx="374441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 smtClean="0">
                <a:solidFill>
                  <a:srgbClr val="0066FF"/>
                </a:solidFill>
                <a:latin typeface="Arial Narrow" pitchFamily="34" charset="0"/>
              </a:rPr>
              <a:t>Объем доходов местного бюджета в расчете на 1 жителя </a:t>
            </a:r>
            <a:r>
              <a:rPr lang="ru-RU" sz="3100" dirty="0" smtClean="0">
                <a:solidFill>
                  <a:srgbClr val="0066FF"/>
                </a:solidFill>
                <a:latin typeface="Arial Narrow" pitchFamily="34" charset="0"/>
              </a:rPr>
              <a:t>– 10 555,33руб</a:t>
            </a:r>
            <a:r>
              <a:rPr lang="ru-RU" sz="3100" dirty="0" smtClean="0">
                <a:solidFill>
                  <a:srgbClr val="0066FF"/>
                </a:solidFill>
                <a:latin typeface="Arial Narrow" pitchFamily="34" charset="0"/>
              </a:rPr>
              <a:t>.</a:t>
            </a:r>
            <a:endParaRPr lang="ru-RU" sz="31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64896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</a:rPr>
              <a:t>Объем расходов по видам в расчете на  1 жителя, </a:t>
            </a:r>
            <a:r>
              <a:rPr lang="ru-RU" sz="2200" b="1" i="1" dirty="0" smtClean="0">
                <a:solidFill>
                  <a:srgbClr val="0066FF"/>
                </a:solidFill>
              </a:rPr>
              <a:t>рублей</a:t>
            </a:r>
            <a:endParaRPr lang="ru-RU" sz="2200" b="1" i="1" dirty="0">
              <a:solidFill>
                <a:srgbClr val="0066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484785"/>
          <a:ext cx="89644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87000"/>
            <a:ext cx="7560840" cy="395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b="1" i="1" dirty="0">
              <a:solidFill>
                <a:srgbClr val="7030A0"/>
              </a:solidFill>
              <a:effectLst/>
              <a:latin typeface="Book Antiqua" pitchFamily="18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980728"/>
            <a:ext cx="21317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u="sng" dirty="0" smtClean="0">
              <a:solidFill>
                <a:srgbClr val="0066FF"/>
              </a:solidFill>
            </a:endParaRPr>
          </a:p>
          <a:p>
            <a:pPr algn="ctr"/>
            <a:r>
              <a:rPr lang="ru-RU" sz="3200" b="1" u="sng" dirty="0" smtClean="0">
                <a:solidFill>
                  <a:srgbClr val="0066FF"/>
                </a:solidFill>
              </a:rPr>
              <a:t>Доходы </a:t>
            </a:r>
            <a:r>
              <a:rPr lang="ru-RU" b="1" u="sng" dirty="0" smtClean="0">
                <a:solidFill>
                  <a:srgbClr val="0066FF"/>
                </a:solidFill>
              </a:rPr>
              <a:t>бюджета</a:t>
            </a:r>
            <a:r>
              <a:rPr lang="ru-RU" sz="3200" b="1" u="sng" dirty="0" smtClean="0">
                <a:solidFill>
                  <a:srgbClr val="0066FF"/>
                </a:solidFill>
              </a:rPr>
              <a:t> </a:t>
            </a:r>
            <a:r>
              <a:rPr lang="ru-RU" b="1" dirty="0" smtClean="0">
                <a:solidFill>
                  <a:srgbClr val="0066FF"/>
                </a:solidFill>
              </a:rPr>
              <a:t>– поступающие в бюджет денежные средства</a:t>
            </a:r>
          </a:p>
          <a:p>
            <a:pPr algn="ctr"/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1196752"/>
            <a:ext cx="2915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/>
          </a:p>
          <a:p>
            <a:pPr algn="ctr"/>
            <a:r>
              <a:rPr lang="ru-RU" b="1" u="sng" dirty="0" smtClean="0">
                <a:solidFill>
                  <a:srgbClr val="0066FF"/>
                </a:solidFill>
              </a:rPr>
              <a:t>Расходы бюджета </a:t>
            </a:r>
            <a:r>
              <a:rPr lang="ru-RU" dirty="0" smtClean="0">
                <a:solidFill>
                  <a:srgbClr val="0066FF"/>
                </a:solidFill>
              </a:rPr>
              <a:t>–</a:t>
            </a:r>
          </a:p>
          <a:p>
            <a:pPr algn="ctr"/>
            <a:r>
              <a:rPr lang="ru-RU" b="1" dirty="0" smtClean="0">
                <a:solidFill>
                  <a:srgbClr val="0066FF"/>
                </a:solidFill>
              </a:rPr>
              <a:t>выплачиваемые из бюджета денежные средства</a:t>
            </a:r>
          </a:p>
          <a:p>
            <a:pPr algn="ctr"/>
            <a:endParaRPr lang="ru-RU" b="1" dirty="0">
              <a:solidFill>
                <a:srgbClr val="0066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29309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– форма образования и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расходования денежных средств,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предназначенных для финансового обеспечения задач и функций местного самоуправления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im3-tub-ru.yandex.net/i?id=f0122dcdc7751825c7acdc598215801b&amp;n=33&amp;h=190&amp;w=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142984"/>
            <a:ext cx="3168352" cy="3378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993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404664"/>
            <a:ext cx="740664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бюджетного процесса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6336704" cy="4896544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i="1" dirty="0" smtClean="0">
                <a:solidFill>
                  <a:srgbClr val="7030A0"/>
                </a:solidFill>
              </a:rPr>
              <a:t>1.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Составление проекта  бюджета поселения</a:t>
            </a:r>
          </a:p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2. Рассмотрение и утверждение бюджета поселения</a:t>
            </a:r>
          </a:p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3. Исполнение бюджета поселения</a:t>
            </a:r>
          </a:p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4. Осуществление муниципального</a:t>
            </a:r>
          </a:p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финансового контроля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5. Составление, внешняя проверка, рассмотрение и утверждение бюджетной отчетности</a:t>
            </a:r>
          </a:p>
          <a:p>
            <a:pPr lvl="0"/>
            <a:endParaRPr lang="ru-RU" sz="2800" b="1" i="1" dirty="0" smtClean="0">
              <a:solidFill>
                <a:schemeClr val="tx1"/>
              </a:solidFill>
            </a:endParaRPr>
          </a:p>
          <a:p>
            <a:pPr lvl="0"/>
            <a:endParaRPr lang="ru-RU" sz="2800" b="1" i="1" dirty="0" smtClean="0">
              <a:solidFill>
                <a:schemeClr val="tx1"/>
              </a:solidFill>
            </a:endParaRPr>
          </a:p>
          <a:p>
            <a:pPr lvl="0"/>
            <a:endParaRPr lang="ru-RU" sz="2800" b="1" i="1" dirty="0" smtClean="0">
              <a:solidFill>
                <a:schemeClr val="tx1"/>
              </a:solidFill>
            </a:endParaRPr>
          </a:p>
          <a:p>
            <a:pPr lvl="0"/>
            <a:endParaRPr lang="ru-RU" sz="2800" b="1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9243" l="684" r="97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1680526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87000"/>
            <a:ext cx="7560840" cy="4985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7030A0"/>
                </a:solidFill>
                <a:effectLst/>
                <a:latin typeface="Book Antiqua" pitchFamily="18" charset="0"/>
                <a:ea typeface="Calibri"/>
                <a:cs typeface="Times New Roman"/>
              </a:rPr>
              <a:t>Основа для составления проекта бюджета поселения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Бюджетное послание Президента РФ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Проект закона Краснодарского края «О краевом бюджете на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2023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год и плановый период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2024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2025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годов»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/>
                <a:cs typeface="Times New Roman"/>
              </a:rPr>
              <a:t>Прогноз социально-экономического развития Красноармейского сельского поселения Ейского района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Times New Roman"/>
                <a:cs typeface="Times New Roman"/>
              </a:rPr>
              <a:t>Основные направления бюджетной и налоговой политики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Красноармейского сельского поселения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Times New Roman"/>
                <a:cs typeface="Times New Roman"/>
              </a:rPr>
              <a:t> Ейского района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endParaRPr lang="ru-RU" sz="2000" b="1" i="1" dirty="0" smtClean="0">
              <a:solidFill>
                <a:schemeClr val="accent6"/>
              </a:solidFill>
              <a:latin typeface="Book Antiqu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endParaRPr lang="ru-RU" sz="1800" b="1" i="1" dirty="0">
              <a:solidFill>
                <a:srgbClr val="7030A0"/>
              </a:solidFill>
              <a:effectLst/>
              <a:latin typeface="Book Antiqua" pitchFamily="18" charset="0"/>
              <a:ea typeface="Calibri"/>
              <a:cs typeface="Times New Roman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4673" b="99533" l="5000" r="9000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1838657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828" b="89941" l="3944" r="9831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1268760"/>
            <a:ext cx="972108" cy="98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993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96704"/>
            <a:ext cx="7488832" cy="953641"/>
          </a:xfrm>
          <a:prstGeom prst="rect">
            <a:avLst/>
          </a:prstGeom>
          <a:solidFill>
            <a:srgbClr val="99CC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7030A0"/>
                </a:solidFill>
                <a:ea typeface="Calibri"/>
                <a:cs typeface="Times New Roman"/>
              </a:rPr>
              <a:t>ОСНОВНЫЕ НАПРАВЛЕНИЯ БЮДЖЕТНОЙ ПОЛИТИКИ</a:t>
            </a:r>
            <a:endParaRPr lang="ru-RU" sz="18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56792"/>
            <a:ext cx="7776864" cy="4671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приоритетное обеспечение населения бюджетными услугами отраслей социальной сферы;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гарантированное поэтапное повышение оплаты труда в бюджетном секторе экономики;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обеспечение устойчивости, сбалансированности местного бюджета;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создание системы долгосрочного прогнозирования и стратегического планирования;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обеспечение организационных мер, направленных на рост эффективности бюджетных расходов, повышение качества предоставления муниципальных услуг;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реализация политики, направленной на прозрачность, открытость бюджетного процесса.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00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96704"/>
            <a:ext cx="7848872" cy="953641"/>
          </a:xfrm>
          <a:prstGeom prst="rect">
            <a:avLst/>
          </a:prstGeom>
          <a:solidFill>
            <a:srgbClr val="33CC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chemeClr val="accent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ОСНОВНЫЕ НАПРАВЛЕНИЯ НАЛОГОВОЙ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chemeClr val="accent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Calibri"/>
                <a:cs typeface="Times New Roman"/>
              </a:rPr>
              <a:t> ПОЛИТИКИ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988840"/>
            <a:ext cx="77048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  <a:cs typeface="Times New Roman"/>
              </a:rPr>
              <a:t>повышение собираемости налогов на территории поселения, в первую очередь, формирующих доходную базу местного бюджета (налог на доходы физических лиц, имущественные налоги физических лиц), в том числе за счет снижения недоимки по имущественным налогам физических лиц</a:t>
            </a:r>
            <a:endParaRPr lang="ru-RU" sz="2000" b="1" i="1" dirty="0" smtClean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  <a:cs typeface="Times New Roman"/>
              </a:rPr>
              <a:t>осуществление оценки эффективности предоставляемых льгот</a:t>
            </a:r>
            <a:endParaRPr lang="ru-RU" sz="2000" b="1" i="1" dirty="0" smtClean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  <a:cs typeface="Times New Roman"/>
              </a:rPr>
              <a:t> создание благоприятных условий для деятельности малого и среднего предпринимательства на территории поселка Комсомолец</a:t>
            </a:r>
            <a:endParaRPr lang="ru-RU" sz="2000" b="1" i="1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6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51520" y="260648"/>
          <a:ext cx="849694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2" descr="Картинки по запросу фото лю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484" name="AutoShape 4" descr="Картинки по запросу фото лю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797152"/>
            <a:ext cx="518457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174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0-tub-ru.yandex.net/i?id=bf28683f137162d3037660376fd7ccda&amp;n=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869" y="4797152"/>
            <a:ext cx="1894131" cy="1863081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827584" y="764704"/>
          <a:ext cx="74888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87683" cy="175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051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1781</TotalTime>
  <Words>729</Words>
  <Application>Microsoft Office PowerPoint</Application>
  <PresentationFormat>Экран (4:3)</PresentationFormat>
  <Paragraphs>132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                Бюджет Красноармейского сельского поселения Ейского района  на 2023 год  </vt:lpstr>
      <vt:lpstr>Слайд 2</vt:lpstr>
      <vt:lpstr>Слайд 3</vt:lpstr>
      <vt:lpstr>     Основные этапы бюджетного процесса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Доходы местного бюджета, тыс. руб.</vt:lpstr>
      <vt:lpstr>                      Структура собственных доходов местного бюджета, %</vt:lpstr>
      <vt:lpstr>  Расходы местного бюджета, тыс. руб.</vt:lpstr>
      <vt:lpstr>                   Распределение расходов местного бюджета на 2023 год, тыс. руб. </vt:lpstr>
      <vt:lpstr>Слайд 18</vt:lpstr>
      <vt:lpstr>Слайд 19</vt:lpstr>
      <vt:lpstr>Слайд 20</vt:lpstr>
      <vt:lpstr>Слайд 21</vt:lpstr>
      <vt:lpstr>Слайд 22</vt:lpstr>
      <vt:lpstr>                 </vt:lpstr>
      <vt:lpstr>Объем расходов по видам в расчете на  1 жителя, рублей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Ейского городского поселения Ейского района</dc:title>
  <dc:creator>admin</dc:creator>
  <cp:lastModifiedBy>Svetlana</cp:lastModifiedBy>
  <cp:revision>157</cp:revision>
  <cp:lastPrinted>2014-12-12T09:29:19Z</cp:lastPrinted>
  <dcterms:created xsi:type="dcterms:W3CDTF">2014-12-11T13:11:44Z</dcterms:created>
  <dcterms:modified xsi:type="dcterms:W3CDTF">2023-05-16T13:38:24Z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TC010178121049</vt:lpwstr>
  </property>
</Properties>
</file>