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sldIdLst>
    <p:sldId id="256" r:id="rId2"/>
    <p:sldId id="257" r:id="rId3"/>
    <p:sldId id="270" r:id="rId4"/>
    <p:sldId id="313" r:id="rId5"/>
    <p:sldId id="312" r:id="rId6"/>
    <p:sldId id="271" r:id="rId7"/>
    <p:sldId id="272" r:id="rId8"/>
    <p:sldId id="287" r:id="rId9"/>
    <p:sldId id="290" r:id="rId10"/>
    <p:sldId id="289" r:id="rId11"/>
    <p:sldId id="292" r:id="rId12"/>
    <p:sldId id="294" r:id="rId13"/>
    <p:sldId id="273" r:id="rId14"/>
    <p:sldId id="303" r:id="rId15"/>
    <p:sldId id="304" r:id="rId16"/>
    <p:sldId id="306" r:id="rId17"/>
    <p:sldId id="307" r:id="rId18"/>
    <p:sldId id="275" r:id="rId19"/>
    <p:sldId id="279" r:id="rId20"/>
    <p:sldId id="283" r:id="rId21"/>
    <p:sldId id="285" r:id="rId22"/>
    <p:sldId id="314" r:id="rId23"/>
    <p:sldId id="310" r:id="rId24"/>
    <p:sldId id="311" r:id="rId25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F6C6A65-6166-49D9-A872-473D05AA54FA}">
          <p14:sldIdLst>
            <p14:sldId id="256"/>
            <p14:sldId id="257"/>
            <p14:sldId id="270"/>
            <p14:sldId id="271"/>
            <p14:sldId id="272"/>
            <p14:sldId id="287"/>
            <p14:sldId id="290"/>
            <p14:sldId id="289"/>
            <p14:sldId id="288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73"/>
            <p14:sldId id="266"/>
            <p14:sldId id="274"/>
            <p14:sldId id="267"/>
            <p14:sldId id="300"/>
            <p14:sldId id="263"/>
            <p14:sldId id="268"/>
            <p14:sldId id="269"/>
            <p14:sldId id="262"/>
            <p14:sldId id="264"/>
            <p14:sldId id="265"/>
            <p14:sldId id="301"/>
            <p14:sldId id="261"/>
            <p14:sldId id="260"/>
            <p14:sldId id="259"/>
            <p14:sldId id="258"/>
            <p14:sldId id="275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9CCFF"/>
    <a:srgbClr val="33CCFF"/>
    <a:srgbClr val="990000"/>
    <a:srgbClr val="009900"/>
    <a:srgbClr val="0099FF"/>
    <a:srgbClr val="0066FF"/>
    <a:srgbClr val="FFFF66"/>
    <a:srgbClr val="CC66FF"/>
    <a:srgbClr val="CC99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47" autoAdjust="0"/>
  </p:normalViewPr>
  <p:slideViewPr>
    <p:cSldViewPr>
      <p:cViewPr>
        <p:scale>
          <a:sx n="66" d="100"/>
          <a:sy n="66" d="100"/>
        </p:scale>
        <p:origin x="-1590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2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4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 smtClean="0">
                <a:solidFill>
                  <a:schemeClr val="accent1"/>
                </a:solidFill>
              </a:rPr>
              <a:t>Численность населения, тыс. чел.</a:t>
            </a:r>
            <a:endParaRPr lang="ru-RU" sz="2400" i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48528875815459782"/>
          <c:y val="2.3095978753683584E-2"/>
        </c:manualLayout>
      </c:layout>
    </c:title>
    <c:plotArea>
      <c:layout>
        <c:manualLayout>
          <c:layoutTarget val="inner"/>
          <c:xMode val="edge"/>
          <c:yMode val="edge"/>
          <c:x val="0.13842370099691895"/>
          <c:y val="0.2858091825775973"/>
          <c:w val="0.86157629900308164"/>
          <c:h val="0.626819076980867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2.4830000000000001</c:v>
                </c:pt>
                <c:pt idx="1">
                  <c:v>2.4830000000000001</c:v>
                </c:pt>
                <c:pt idx="2">
                  <c:v>2.484</c:v>
                </c:pt>
                <c:pt idx="3">
                  <c:v>2.4860000000000002</c:v>
                </c:pt>
              </c:numCache>
            </c:numRef>
          </c:val>
        </c:ser>
        <c:axId val="58160640"/>
        <c:axId val="58162176"/>
      </c:barChart>
      <c:catAx>
        <c:axId val="58160640"/>
        <c:scaling>
          <c:orientation val="minMax"/>
        </c:scaling>
        <c:axPos val="b"/>
        <c:tickLblPos val="nextTo"/>
        <c:crossAx val="58162176"/>
        <c:crosses val="autoZero"/>
        <c:auto val="1"/>
        <c:lblAlgn val="ctr"/>
        <c:lblOffset val="100"/>
      </c:catAx>
      <c:valAx>
        <c:axId val="58162176"/>
        <c:scaling>
          <c:orientation val="minMax"/>
        </c:scaling>
        <c:axPos val="l"/>
        <c:majorGridlines/>
        <c:numFmt formatCode="General" sourceLinked="1"/>
        <c:tickLblPos val="nextTo"/>
        <c:crossAx val="58160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ЖКХ</c:v>
                </c:pt>
                <c:pt idx="1">
                  <c:v>Культура</c:v>
                </c:pt>
                <c:pt idx="2">
                  <c:v>Молодежь</c:v>
                </c:pt>
                <c:pt idx="3">
                  <c:v>Спорт</c:v>
                </c:pt>
                <c:pt idx="4">
                  <c:v>ЧС, Национальная оборона</c:v>
                </c:pt>
                <c:pt idx="5">
                  <c:v>Дорожное хозяйство</c:v>
                </c:pt>
                <c:pt idx="6">
                  <c:v>Общегос-ные вопросы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2904</c:v>
                </c:pt>
                <c:pt idx="1">
                  <c:v>2819</c:v>
                </c:pt>
                <c:pt idx="2">
                  <c:v>4</c:v>
                </c:pt>
                <c:pt idx="3">
                  <c:v>24</c:v>
                </c:pt>
                <c:pt idx="4">
                  <c:v>245</c:v>
                </c:pt>
                <c:pt idx="5">
                  <c:v>2182</c:v>
                </c:pt>
                <c:pt idx="6">
                  <c:v>2346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Лист1!$A$2:$A$8</c:f>
              <c:strCache>
                <c:ptCount val="7"/>
                <c:pt idx="0">
                  <c:v>ЖКХ</c:v>
                </c:pt>
                <c:pt idx="1">
                  <c:v>Культура</c:v>
                </c:pt>
                <c:pt idx="2">
                  <c:v>Молодежь</c:v>
                </c:pt>
                <c:pt idx="3">
                  <c:v>Спорт</c:v>
                </c:pt>
                <c:pt idx="4">
                  <c:v>ЧС, Национальная оборона</c:v>
                </c:pt>
                <c:pt idx="5">
                  <c:v>Дорожное хозяйство</c:v>
                </c:pt>
                <c:pt idx="6">
                  <c:v>Общегос-ные вопросы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hape val="cylinder"/>
        <c:axId val="154588288"/>
        <c:axId val="154589824"/>
        <c:axId val="0"/>
      </c:bar3DChart>
      <c:catAx>
        <c:axId val="154588288"/>
        <c:scaling>
          <c:orientation val="minMax"/>
        </c:scaling>
        <c:axPos val="b"/>
        <c:tickLblPos val="nextTo"/>
        <c:crossAx val="154589824"/>
        <c:crosses val="autoZero"/>
        <c:auto val="1"/>
        <c:lblAlgn val="ctr"/>
        <c:lblOffset val="100"/>
      </c:catAx>
      <c:valAx>
        <c:axId val="154589824"/>
        <c:scaling>
          <c:orientation val="minMax"/>
        </c:scaling>
        <c:axPos val="l"/>
        <c:majorGridlines/>
        <c:numFmt formatCode="General" sourceLinked="1"/>
        <c:tickLblPos val="nextTo"/>
        <c:crossAx val="154588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>
                <a:solidFill>
                  <a:srgbClr val="0099FF"/>
                </a:solidFill>
              </a:rPr>
              <a:t>Фонд оплаты труда, </a:t>
            </a:r>
            <a:r>
              <a:rPr lang="ru-RU" sz="2400" i="1" dirty="0" smtClean="0">
                <a:solidFill>
                  <a:srgbClr val="0099FF"/>
                </a:solidFill>
              </a:rPr>
              <a:t>млн. </a:t>
            </a:r>
            <a:r>
              <a:rPr lang="ru-RU" sz="2400" i="1" dirty="0">
                <a:solidFill>
                  <a:srgbClr val="0099FF"/>
                </a:solidFill>
              </a:rPr>
              <a:t>руб.</a:t>
            </a:r>
          </a:p>
        </c:rich>
      </c:tx>
      <c:layout>
        <c:manualLayout>
          <c:xMode val="edge"/>
          <c:yMode val="edge"/>
          <c:x val="0.26738069076335813"/>
          <c:y val="1.2905070168355336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1136425148978719"/>
          <c:y val="0.14758427854326939"/>
          <c:w val="0.85861544343772755"/>
          <c:h val="0.763930427096219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85.6</c:v>
                </c:pt>
                <c:pt idx="2">
                  <c:v>92</c:v>
                </c:pt>
                <c:pt idx="3">
                  <c:v>98.9</c:v>
                </c:pt>
              </c:numCache>
            </c:numRef>
          </c:val>
        </c:ser>
        <c:shape val="cylinder"/>
        <c:axId val="99633408"/>
        <c:axId val="143503360"/>
        <c:axId val="0"/>
      </c:bar3DChart>
      <c:catAx>
        <c:axId val="99633408"/>
        <c:scaling>
          <c:orientation val="minMax"/>
        </c:scaling>
        <c:axPos val="b"/>
        <c:tickLblPos val="nextTo"/>
        <c:crossAx val="143503360"/>
        <c:crosses val="autoZero"/>
        <c:auto val="1"/>
        <c:lblAlgn val="ctr"/>
        <c:lblOffset val="100"/>
      </c:catAx>
      <c:valAx>
        <c:axId val="143503360"/>
        <c:scaling>
          <c:orientation val="minMax"/>
        </c:scaling>
        <c:axPos val="l"/>
        <c:majorGridlines/>
        <c:numFmt formatCode="General" sourceLinked="1"/>
        <c:tickLblPos val="nextTo"/>
        <c:crossAx val="99633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2800" i="0">
              <a:solidFill>
                <a:schemeClr val="accent2">
                  <a:lumMod val="75000"/>
                </a:schemeClr>
              </a:solidFill>
              <a:latin typeface="Calibri" pitchFamily="34" charset="0"/>
            </a:defRPr>
          </a:pPr>
          <a:endParaRPr lang="ru-RU"/>
        </a:p>
      </c:txPr>
    </c:title>
    <c:view3D>
      <c:perspective val="30"/>
    </c:view3D>
    <c:plotArea>
      <c:layout>
        <c:manualLayout>
          <c:layoutTarget val="inner"/>
          <c:xMode val="edge"/>
          <c:yMode val="edge"/>
          <c:x val="0.11966983092413599"/>
          <c:y val="0.21623803495518126"/>
          <c:w val="0.78724637591707858"/>
          <c:h val="0.637630906507466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31329.200000000001</c:v>
                </c:pt>
                <c:pt idx="1">
                  <c:v>33802.699999999997</c:v>
                </c:pt>
                <c:pt idx="2">
                  <c:v>36080.1</c:v>
                </c:pt>
                <c:pt idx="3">
                  <c:v>38483.300000000003</c:v>
                </c:pt>
              </c:numCache>
            </c:numRef>
          </c:val>
        </c:ser>
        <c:shape val="cone"/>
        <c:axId val="149160704"/>
        <c:axId val="149162240"/>
        <c:axId val="149013824"/>
      </c:bar3DChart>
      <c:catAx>
        <c:axId val="149160704"/>
        <c:scaling>
          <c:orientation val="minMax"/>
        </c:scaling>
        <c:axPos val="b"/>
        <c:tickLblPos val="nextTo"/>
        <c:crossAx val="149162240"/>
        <c:crosses val="autoZero"/>
        <c:auto val="1"/>
        <c:lblAlgn val="ctr"/>
        <c:lblOffset val="100"/>
      </c:catAx>
      <c:valAx>
        <c:axId val="149162240"/>
        <c:scaling>
          <c:orientation val="minMax"/>
        </c:scaling>
        <c:axPos val="l"/>
        <c:majorGridlines/>
        <c:numFmt formatCode="General" sourceLinked="1"/>
        <c:tickLblPos val="nextTo"/>
        <c:crossAx val="149160704"/>
        <c:crosses val="autoZero"/>
        <c:crossBetween val="between"/>
      </c:valAx>
      <c:serAx>
        <c:axId val="149013824"/>
        <c:scaling>
          <c:orientation val="minMax"/>
        </c:scaling>
        <c:delete val="1"/>
        <c:axPos val="b"/>
        <c:tickLblPos val="none"/>
        <c:crossAx val="14916224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ru-RU" sz="2400" dirty="0" smtClean="0">
                <a:solidFill>
                  <a:schemeClr val="bg1"/>
                </a:solidFill>
              </a:rPr>
              <a:t>Объем продукции сельского</a:t>
            </a:r>
            <a:r>
              <a:rPr lang="ru-RU" sz="2400" baseline="0" dirty="0" smtClean="0">
                <a:solidFill>
                  <a:schemeClr val="bg1"/>
                </a:solidFill>
              </a:rPr>
              <a:t> хозяйства, млн. руб.</a:t>
            </a:r>
            <a:endParaRPr lang="ru-RU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9368247427387517"/>
          <c:y val="2.4557749560878611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4186937463972021"/>
          <c:y val="0.12669566250726041"/>
          <c:w val="0.82913701194559764"/>
          <c:h val="0.739420127721392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2.3557310899429983E-2"/>
                  <c:y val="-5.3580544496462365E-2"/>
                </c:manualLayout>
              </c:layout>
              <c:showVal val="1"/>
            </c:dLbl>
            <c:dLbl>
              <c:idx val="1"/>
              <c:layout>
                <c:manualLayout>
                  <c:x val="-1.6308907545759119E-2"/>
                  <c:y val="-3.3487840310289015E-2"/>
                </c:manualLayout>
              </c:layout>
              <c:showVal val="1"/>
            </c:dLbl>
            <c:dLbl>
              <c:idx val="2"/>
              <c:layout>
                <c:manualLayout>
                  <c:x val="-9.0605041920885452E-3"/>
                  <c:y val="-3.7952885684994296E-2"/>
                </c:manualLayout>
              </c:layout>
              <c:showVal val="1"/>
            </c:dLbl>
            <c:dLbl>
              <c:idx val="3"/>
              <c:layout>
                <c:manualLayout>
                  <c:x val="-1.8121008384176884E-3"/>
                  <c:y val="-3.1255317622936749E-2"/>
                </c:manualLayout>
              </c:layout>
              <c:showVal val="1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900.54</c:v>
                </c:pt>
                <c:pt idx="1">
                  <c:v>950.9</c:v>
                </c:pt>
                <c:pt idx="2">
                  <c:v>1010.2</c:v>
                </c:pt>
                <c:pt idx="3">
                  <c:v>1072.9000000000001</c:v>
                </c:pt>
              </c:numCache>
            </c:numRef>
          </c:val>
        </c:ser>
        <c:shape val="cylinder"/>
        <c:axId val="143155968"/>
        <c:axId val="143157504"/>
        <c:axId val="0"/>
      </c:bar3DChart>
      <c:catAx>
        <c:axId val="14315596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43157504"/>
        <c:crosses val="autoZero"/>
        <c:auto val="1"/>
        <c:lblAlgn val="ctr"/>
        <c:lblOffset val="100"/>
      </c:catAx>
      <c:valAx>
        <c:axId val="143157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43155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Оборот розничной</a:t>
            </a:r>
            <a:r>
              <a:rPr lang="ru-RU" sz="2400" baseline="0" dirty="0" smtClean="0">
                <a:solidFill>
                  <a:schemeClr val="accent2">
                    <a:lumMod val="50000"/>
                  </a:schemeClr>
                </a:solidFill>
              </a:rPr>
              <a:t> торговли, млн. руб.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8.8698094831539745E-2"/>
          <c:y val="1.4015708792416341E-4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040916506353099"/>
          <c:y val="0.19750944719993169"/>
          <c:w val="0.89959083493646907"/>
          <c:h val="0.71800260397246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403.4</c:v>
                </c:pt>
                <c:pt idx="1">
                  <c:v>403.7</c:v>
                </c:pt>
                <c:pt idx="2">
                  <c:v>404.2</c:v>
                </c:pt>
                <c:pt idx="3">
                  <c:v>404.6</c:v>
                </c:pt>
              </c:numCache>
            </c:numRef>
          </c:val>
        </c:ser>
        <c:shape val="cylinder"/>
        <c:axId val="150398848"/>
        <c:axId val="150400384"/>
        <c:axId val="0"/>
      </c:bar3DChart>
      <c:catAx>
        <c:axId val="15039884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50400384"/>
        <c:crosses val="autoZero"/>
        <c:auto val="1"/>
        <c:lblAlgn val="ctr"/>
        <c:lblOffset val="100"/>
      </c:catAx>
      <c:valAx>
        <c:axId val="150400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0398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26863.4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Безвозмедные поступления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4715.8999999999996</c:v>
                </c:pt>
              </c:numCache>
            </c:numRef>
          </c:val>
        </c:ser>
        <c:shape val="cylinder"/>
        <c:axId val="154017792"/>
        <c:axId val="154019328"/>
        <c:axId val="154142912"/>
      </c:bar3DChart>
      <c:catAx>
        <c:axId val="154017792"/>
        <c:scaling>
          <c:orientation val="minMax"/>
        </c:scaling>
        <c:axPos val="b"/>
        <c:tickLblPos val="nextTo"/>
        <c:crossAx val="154019328"/>
        <c:crosses val="autoZero"/>
        <c:auto val="1"/>
        <c:lblAlgn val="ctr"/>
        <c:lblOffset val="100"/>
      </c:catAx>
      <c:valAx>
        <c:axId val="154019328"/>
        <c:scaling>
          <c:orientation val="minMax"/>
        </c:scaling>
        <c:axPos val="l"/>
        <c:majorGridlines/>
        <c:numFmt formatCode="General" sourceLinked="1"/>
        <c:tickLblPos val="nextTo"/>
        <c:crossAx val="154017792"/>
        <c:crosses val="autoZero"/>
        <c:crossBetween val="between"/>
      </c:valAx>
      <c:serAx>
        <c:axId val="154142912"/>
        <c:scaling>
          <c:orientation val="minMax"/>
        </c:scaling>
        <c:delete val="1"/>
        <c:axPos val="b"/>
        <c:tickLblPos val="none"/>
        <c:crossAx val="154019328"/>
        <c:crosses val="autoZero"/>
      </c:serAx>
    </c:plotArea>
    <c:legend>
      <c:legendPos val="r"/>
      <c:layout/>
      <c:txPr>
        <a:bodyPr/>
        <a:lstStyle/>
        <a:p>
          <a:pPr>
            <a:defRPr sz="2000" b="1">
              <a:solidFill>
                <a:srgbClr val="0066FF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2417.4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1900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Аренда земли и имущ-ва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15246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 на имущества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1000</c:v>
                </c:pt>
              </c:numCache>
            </c:numRef>
          </c:val>
        </c:ser>
        <c:shape val="cone"/>
        <c:axId val="154230144"/>
        <c:axId val="154244224"/>
        <c:axId val="0"/>
      </c:bar3DChart>
      <c:catAx>
        <c:axId val="1542301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0066FF"/>
                </a:solidFill>
              </a:defRPr>
            </a:pPr>
            <a:endParaRPr lang="ru-RU"/>
          </a:p>
        </c:txPr>
        <c:crossAx val="154244224"/>
        <c:crosses val="autoZero"/>
        <c:auto val="1"/>
        <c:lblAlgn val="ctr"/>
        <c:lblOffset val="100"/>
      </c:catAx>
      <c:valAx>
        <c:axId val="154244224"/>
        <c:scaling>
          <c:orientation val="minMax"/>
        </c:scaling>
        <c:axPos val="l"/>
        <c:majorGridlines/>
        <c:numFmt formatCode="General" sourceLinked="1"/>
        <c:tickLblPos val="nextTo"/>
        <c:crossAx val="1542301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1796822391274726E-2"/>
          <c:y val="9.2856638870609548E-2"/>
          <c:w val="0.53889150393034069"/>
          <c:h val="0.72742104330972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Нац.безопасность и правоохран. деят-ть</c:v>
                </c:pt>
                <c:pt idx="3">
                  <c:v>Дорожное хоз-во</c:v>
                </c:pt>
                <c:pt idx="4">
                  <c:v>ЖКХ</c:v>
                </c:pt>
                <c:pt idx="5">
                  <c:v>Молодежь</c:v>
                </c:pt>
                <c:pt idx="6">
                  <c:v>Культура</c:v>
                </c:pt>
                <c:pt idx="8">
                  <c:v>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5826.2</c:v>
                </c:pt>
                <c:pt idx="1">
                  <c:v>300</c:v>
                </c:pt>
                <c:pt idx="2">
                  <c:v>308.7</c:v>
                </c:pt>
                <c:pt idx="3">
                  <c:v>5417.4</c:v>
                </c:pt>
                <c:pt idx="4">
                  <c:v>7210</c:v>
                </c:pt>
                <c:pt idx="5">
                  <c:v>10</c:v>
                </c:pt>
                <c:pt idx="6">
                  <c:v>7000</c:v>
                </c:pt>
                <c:pt idx="8">
                  <c:v>60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990000"/>
                </a:solidFill>
              </a:rPr>
              <a:t>Всего - 24 274,1</a:t>
            </a:r>
            <a:endParaRPr lang="ru-RU" dirty="0">
              <a:solidFill>
                <a:srgbClr val="990000"/>
              </a:solidFill>
            </a:endParaRPr>
          </a:p>
        </c:rich>
      </c:tx>
      <c:layout>
        <c:manualLayout>
          <c:xMode val="edge"/>
          <c:yMode val="edge"/>
          <c:x val="0.64637394786822633"/>
          <c:y val="0.28698211836037657"/>
        </c:manualLayout>
      </c:layout>
    </c:title>
    <c:plotArea>
      <c:layout>
        <c:manualLayout>
          <c:layoutTarget val="inner"/>
          <c:xMode val="edge"/>
          <c:yMode val="edge"/>
          <c:x val="2.9761111199284741E-2"/>
          <c:y val="0.1377768134606232"/>
          <c:w val="0.56522621825088271"/>
          <c:h val="0.85460419224662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cat>
            <c:strRef>
              <c:f>Лист1!$A$2:$A$3</c:f>
              <c:strCache>
                <c:ptCount val="2"/>
                <c:pt idx="0">
                  <c:v>Реализация муниципальных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20597.400000000001</c:v>
                </c:pt>
                <c:pt idx="1">
                  <c:v>5534.9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rgbClr val="99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rgbClr val="99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321428571428553"/>
          <c:y val="0.41768866509620761"/>
          <c:w val="0.34678571428571431"/>
          <c:h val="0.48938580107425872"/>
        </c:manualLayout>
      </c:layout>
      <c:txPr>
        <a:bodyPr/>
        <a:lstStyle/>
        <a:p>
          <a:pPr>
            <a:defRPr sz="2400" b="1">
              <a:solidFill>
                <a:srgbClr val="99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fld id="{EE02402B-37A0-4BD1-95C2-6BDB902C032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3E877-93BB-4664-B463-9AB07FABC8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060F7-E6FC-47C8-B2AD-A38679CDF6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17CB-03F1-4CEF-AC0A-BA334B5A5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6250D-5EEC-41AD-B109-A426CC5D5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6618-297B-458F-B45B-27C5E41211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5D674-0736-41BC-B791-A7A5EC8D82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28D3F-0832-4BCE-BAE4-354837E77C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A4D9D5-2BD1-4E25-AD0D-0B593AF30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6E088-4096-40E7-9FD2-7D9D00F863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7E24-BC98-4C3D-B90E-AC55CC4057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6A81-23AF-4C0F-9E6D-D11C33FEF3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537620-4EBE-4C13-A988-F6E139EBCF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9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vetlana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748464" cy="6336704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67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67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Бюджет Красноармейского сельского поселения </a:t>
            </a:r>
            <a:r>
              <a:rPr lang="ru-RU" sz="6700" b="1" i="1" dirty="0">
                <a:solidFill>
                  <a:srgbClr val="FF0000"/>
                </a:solidFill>
                <a:latin typeface="Book Antiqua" pitchFamily="18" charset="0"/>
              </a:rPr>
              <a:t>Ейского </a:t>
            </a: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района</a:t>
            </a:r>
            <a:b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 на </a:t>
            </a: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2024 </a:t>
            </a: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год </a:t>
            </a:r>
            <a:r>
              <a:rPr lang="ru-RU" sz="6700" b="1" i="1" dirty="0" smtClean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ru-RU" sz="6700" b="1" i="1" dirty="0" smtClean="0">
                <a:solidFill>
                  <a:schemeClr val="accent2"/>
                </a:solidFill>
                <a:latin typeface="Book Antiqua" pitchFamily="18" charset="0"/>
              </a:rPr>
            </a:br>
            <a:endParaRPr lang="ru-RU" sz="6700" b="1" i="1" dirty="0">
              <a:solidFill>
                <a:schemeClr val="accent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357166"/>
          <a:ext cx="8316416" cy="544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8" name="Picture 6" descr="https://im1-tub-ru.yandex.net/i?id=81bc91a4d5ec596ba08b8c74b9ea7984&amp;n=33&amp;h=190&amp;w=2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5048249"/>
            <a:ext cx="270510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3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899592" y="476672"/>
          <a:ext cx="784887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720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928662" y="642918"/>
          <a:ext cx="8072462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872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433576"/>
            <a:ext cx="7992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ОСНОВНЫЕ ПАРАМЕТРЫ МЕСТНОГО БЮДЖЕТА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100000" l="1000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5008858"/>
            <a:ext cx="3527017" cy="184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196751"/>
          <a:ext cx="7488832" cy="3636405"/>
        </p:xfrm>
        <a:graphic>
          <a:graphicData uri="http://schemas.openxmlformats.org/drawingml/2006/table">
            <a:tbl>
              <a:tblPr/>
              <a:tblGrid>
                <a:gridCol w="576064"/>
                <a:gridCol w="3168352"/>
                <a:gridCol w="1584176"/>
                <a:gridCol w="1008112"/>
                <a:gridCol w="1152128"/>
              </a:tblGrid>
              <a:tr h="3672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31 579,3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30 847,8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30 389,8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26 863,4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26 982,9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27 085,0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4 715,9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3 864,9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3 304,8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26 132,3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25 554,8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24 744,4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Дефицит(+), (-)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5 447,0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5 293,0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5 645,4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50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048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>Доходы местного бюджета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1600" dirty="0" smtClean="0">
                <a:solidFill>
                  <a:schemeClr val="accent3"/>
                </a:solidFill>
              </a:rPr>
              <a:t>тыс. руб.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5616" y="1196753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U:\Отделы\ФОПС\презентации Славик\Новая папка\url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36096" y="4251912"/>
            <a:ext cx="3472061" cy="2606088"/>
          </a:xfrm>
          <a:prstGeom prst="rect">
            <a:avLst/>
          </a:prstGeom>
          <a:noFill/>
          <a:effectLst>
            <a:softEdge rad="774700"/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064896" cy="1414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>Структура собственных доходов местного бюджета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1600" dirty="0" smtClean="0">
                <a:solidFill>
                  <a:schemeClr val="accent3"/>
                </a:solidFill>
              </a:rPr>
              <a:t>%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115616" y="1643050"/>
          <a:ext cx="7632848" cy="483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68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>Расходы местного бюджета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1600" dirty="0" smtClean="0">
                <a:solidFill>
                  <a:schemeClr val="accent3"/>
                </a:solidFill>
              </a:rPr>
              <a:t>тыс. руб.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63688" y="1484784"/>
          <a:ext cx="7170762" cy="47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Распределение расходов местного бюджета на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2024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год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тыс. руб.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611560" y="908720"/>
          <a:ext cx="756084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3861048"/>
            <a:ext cx="2603118" cy="1872208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Услуги связи, обслуживание тонеров и картриджей –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80,0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тыс</a:t>
            </a:r>
            <a:r>
              <a:rPr lang="ru-RU" sz="20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. руб.</a:t>
            </a:r>
            <a:endParaRPr lang="ru-RU" sz="2000" b="1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7030A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Программа направлена </a:t>
            </a:r>
            <a:r>
              <a:rPr lang="ru-RU" sz="1800" dirty="0" smtClean="0"/>
              <a:t>на повышение открытости и доступности информации о деятельности  ОМС, предоставляемых муниципальных услугах на основе использования информационных и коммуникационных технологий, на повышение качества и эффективности муниципального управления на основе использования органами местного самоуправления информационных систем и организации межведомственного информационного обмена – </a:t>
            </a:r>
            <a:r>
              <a:rPr lang="ru-RU" sz="1800" dirty="0" smtClean="0"/>
              <a:t>600,0 </a:t>
            </a:r>
            <a:r>
              <a:rPr lang="ru-RU" sz="1800" dirty="0" smtClean="0"/>
              <a:t>тыс. рублей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725144"/>
            <a:ext cx="2664296" cy="1656184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Материальные запасы, ГСМ –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310,0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тыс</a:t>
            </a:r>
            <a:r>
              <a:rPr lang="ru-RU" sz="20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. руб.</a:t>
            </a:r>
            <a:endParaRPr lang="ru-RU" sz="2000" b="1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7030A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3789040"/>
            <a:ext cx="2232248" cy="2592288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Размещение объявлений в газету, обслуживание программ, ЭЦП-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210,0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04664"/>
            <a:ext cx="6336704" cy="116240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МП «Совершенствование и повышение эффективности ИКТ</a:t>
            </a:r>
          </a:p>
        </p:txBody>
      </p:sp>
    </p:spTree>
    <p:extLst>
      <p:ext uri="{BB962C8B-B14F-4D97-AF65-F5344CB8AC3E}">
        <p14:creationId xmlns:p14="http://schemas.microsoft.com/office/powerpoint/2010/main" xmlns="" val="34375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00" y="1413675"/>
            <a:ext cx="80579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2"/>
                </a:solidFill>
              </a:rPr>
              <a:t>Основными целями данной программы является </a:t>
            </a:r>
            <a:r>
              <a:rPr lang="ru-RU" sz="1800" dirty="0" smtClean="0">
                <a:solidFill>
                  <a:schemeClr val="accent2"/>
                </a:solidFill>
              </a:rPr>
              <a:t>повышение качества уличной и дорожной сети и  сооружений на них, сокращение ДТП по причине неудовлетворительных дорожных условий на территории Красноармейского сельского поселения Ейского района</a:t>
            </a:r>
          </a:p>
          <a:p>
            <a:pPr algn="ctr"/>
            <a:r>
              <a:rPr lang="ru-RU" sz="2000" b="1" i="1" dirty="0" smtClean="0">
                <a:solidFill>
                  <a:schemeClr val="accent2"/>
                </a:solidFill>
              </a:rPr>
              <a:t>5 4</a:t>
            </a:r>
            <a:r>
              <a:rPr lang="ru-RU" sz="2000" b="1" i="1" dirty="0" smtClean="0">
                <a:solidFill>
                  <a:schemeClr val="accent2"/>
                </a:solidFill>
              </a:rPr>
              <a:t>17,4тыс</a:t>
            </a:r>
            <a:r>
              <a:rPr lang="ru-RU" sz="2000" b="1" i="1" dirty="0" smtClean="0">
                <a:solidFill>
                  <a:schemeClr val="accent2"/>
                </a:solidFill>
              </a:rPr>
              <a:t>. рублей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805264"/>
            <a:ext cx="4968552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Приобретение дорожных знаков, на несение разметки – 250,0 тыс. руб.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404664"/>
            <a:ext cx="7056784" cy="91539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1"/>
                </a:solidFill>
                <a:ea typeface="Calibri"/>
                <a:cs typeface="Times New Roman"/>
              </a:rPr>
              <a:t>МП «Совершенствование и содержание дорожной инфраструктуры»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5013176"/>
            <a:ext cx="2664296" cy="1656184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ремонт автомобильных дорог местного значения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4 967,4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тыс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 руб.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1712" y="3356992"/>
            <a:ext cx="241277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Составление смет на объекты – 200,0 тыс. руб.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Documents and Settings\1\Рабочий стол\ул. Молодежная пос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60851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71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32656"/>
            <a:ext cx="77483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УВАЖАЕМЫЕ ЖИТЕЛИ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 КРАСНОАРМЕЙСКОГО СЕЛЬСКОГО ПОСЕЛЕНИЯ!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 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</a:rPr>
              <a:t>     </a:t>
            </a:r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r>
              <a:rPr lang="ru-RU" sz="2200" dirty="0" smtClean="0">
                <a:solidFill>
                  <a:srgbClr val="7030A0"/>
                </a:solidFill>
              </a:rPr>
              <a:t>     </a:t>
            </a:r>
            <a:r>
              <a:rPr lang="ru-RU" sz="2200" b="1" i="1" dirty="0">
                <a:solidFill>
                  <a:srgbClr val="7030A0"/>
                </a:solidFill>
              </a:rPr>
              <a:t>Представляем </a:t>
            </a:r>
            <a:r>
              <a:rPr lang="ru-RU" sz="2200" b="1" i="1" dirty="0" smtClean="0">
                <a:solidFill>
                  <a:srgbClr val="7030A0"/>
                </a:solidFill>
              </a:rPr>
              <a:t>бюджет, </a:t>
            </a:r>
            <a:r>
              <a:rPr lang="ru-RU" sz="2200" b="1" i="1" dirty="0">
                <a:solidFill>
                  <a:srgbClr val="7030A0"/>
                </a:solidFill>
              </a:rPr>
              <a:t>в котором кратко и доступно отражены основные параметры бюджета </a:t>
            </a:r>
            <a:r>
              <a:rPr lang="ru-RU" sz="2200" b="1" i="1" dirty="0" smtClean="0">
                <a:solidFill>
                  <a:srgbClr val="7030A0"/>
                </a:solidFill>
              </a:rPr>
              <a:t>нашего поселения на </a:t>
            </a:r>
            <a:r>
              <a:rPr lang="ru-RU" sz="2200" b="1" i="1" dirty="0" smtClean="0">
                <a:solidFill>
                  <a:srgbClr val="7030A0"/>
                </a:solidFill>
              </a:rPr>
              <a:t>2024 год</a:t>
            </a:r>
            <a:r>
              <a:rPr lang="ru-RU" sz="2200" b="1" i="1" dirty="0" smtClean="0">
                <a:solidFill>
                  <a:srgbClr val="7030A0"/>
                </a:solidFill>
              </a:rPr>
              <a:t>. Предоставлена </a:t>
            </a:r>
            <a:r>
              <a:rPr lang="ru-RU" sz="2200" b="1" i="1" dirty="0">
                <a:solidFill>
                  <a:srgbClr val="7030A0"/>
                </a:solidFill>
              </a:rPr>
              <a:t>информация о том, какие обязательства берет на себя местный бюджет, на какие цели и в каком объеме планируется направить бюджетные средства</a:t>
            </a:r>
            <a:r>
              <a:rPr lang="ru-RU" sz="2200" b="1" i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200" dirty="0">
              <a:solidFill>
                <a:srgbClr val="000000"/>
              </a:solidFill>
            </a:endParaRPr>
          </a:p>
          <a:p>
            <a:pPr algn="just"/>
            <a:endParaRPr lang="ru-RU" sz="2200" dirty="0">
              <a:solidFill>
                <a:srgbClr val="00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71" b="96481" l="9971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39465"/>
            <a:ext cx="3068423" cy="191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Красноармейское Ейского р-на 6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60648"/>
            <a:ext cx="112985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44208" y="2132856"/>
            <a:ext cx="2520280" cy="1656184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Организация деятельности МУ «Комсомолец» –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2 200,0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214554"/>
            <a:ext cx="2448272" cy="1512168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Благоустройство –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4 100,0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332656"/>
            <a:ext cx="6048672" cy="648072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МП «Развитие ЖКХ»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24744"/>
            <a:ext cx="7776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Основной целью программы является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комплексное решение проблем развития жилищно-коммунального хозяйства на территории населенных пунктов Красноармейского сельского поселения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7 210,0 тыс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рублей</a:t>
            </a:r>
          </a:p>
          <a:p>
            <a:pPr algn="ctr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4077072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044106" cy="22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67544" y="2204864"/>
            <a:ext cx="2675696" cy="1656184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Оплата электроэнергии, ремонт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уличного оборудования –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910,0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7603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80112" y="4797152"/>
            <a:ext cx="2520280" cy="122413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Обеспечение деятельности МУ «СДК п. Комсомолец» -  6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997,0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т.р.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805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МП  «РАЗВИТИЕ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КУЛЬТУРЫ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60648"/>
            <a:ext cx="5688632" cy="50405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МП «РАЗВИТИЕ КУЛЬТУРЫ»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3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/>
              <a:t>Основными </a:t>
            </a:r>
            <a:r>
              <a:rPr lang="ru-RU" sz="1800" b="1" dirty="0"/>
              <a:t>целями данной программы является </a:t>
            </a:r>
            <a:r>
              <a:rPr lang="ru-RU" sz="1800" b="1" dirty="0" smtClean="0"/>
              <a:t>создание условий для сохранения и развития культурного потенциала творческого наследия народов Кубани в Красноармейском сельском поселении Ейского района </a:t>
            </a:r>
            <a:r>
              <a:rPr lang="ru-RU" sz="1800" b="1" dirty="0" smtClean="0"/>
              <a:t>–7 000,0 </a:t>
            </a:r>
            <a:r>
              <a:rPr lang="ru-RU" sz="1800" b="1" dirty="0" smtClean="0"/>
              <a:t>тыс. руб. </a:t>
            </a:r>
            <a:endParaRPr lang="ru-RU" sz="1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4797152"/>
            <a:ext cx="2664296" cy="122413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Компенсация расходов на  оплату коммунальных услуг – 3,0 т.р.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052" name="AutoShape 4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068760" y="-3051720"/>
            <a:ext cx="8075240" cy="3051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" name="Picture 9" descr="C:\Users\Комсомолец\Downloads\отчет главы\встреча поколен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3360000" cy="2520000"/>
          </a:xfrm>
          <a:prstGeom prst="rect">
            <a:avLst/>
          </a:prstGeom>
          <a:noFill/>
        </p:spPr>
      </p:pic>
      <p:pic>
        <p:nvPicPr>
          <p:cNvPr id="23" name="Picture 6" descr="C:\Users\Комсомолец\Downloads\отчет главы\ДК 8 мар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36000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9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05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МП  «РАЗВИТИЕ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КУЛЬТУРЫ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260648"/>
            <a:ext cx="7344816" cy="86409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МП «МОЛОДЕЖЬ»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МП «РАЗВИТИЕ ФИЗИЧЕСКОЙ КУЛЬТУРЫ И СПОРТА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 smtClean="0">
              <a:solidFill>
                <a:schemeClr val="accent1"/>
              </a:solidFill>
            </a:endParaRPr>
          </a:p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Основными </a:t>
            </a:r>
            <a:r>
              <a:rPr lang="ru-RU" sz="1800" dirty="0">
                <a:solidFill>
                  <a:schemeClr val="accent1"/>
                </a:solidFill>
              </a:rPr>
              <a:t>целями </a:t>
            </a:r>
            <a:r>
              <a:rPr lang="ru-RU" sz="1800" dirty="0" smtClean="0">
                <a:solidFill>
                  <a:schemeClr val="accent1"/>
                </a:solidFill>
              </a:rPr>
              <a:t>является поддержание здорового образа жизни населения, Развитие и реализация потенциала молодёжи в интересах поселения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2420888"/>
            <a:ext cx="3384376" cy="1080120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Приобретение спортивного инвентаря –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60,0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тыс.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5072074"/>
            <a:ext cx="3240360" cy="1440160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Проведение мероприятий для детей и молодежи– 10,0 т.р.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052" name="AutoShape 4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350043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Комсомолец\Downloads\отчет главы\Блокадный хлеб.jpeg"/>
          <p:cNvPicPr>
            <a:picLocks noGrp="1" noChangeAspect="1" noChangeArrowheads="1"/>
          </p:cNvPicPr>
          <p:nvPr>
            <p:ph sz="half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36000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9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3528392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endParaRPr lang="ru-RU" sz="3600" dirty="0">
              <a:latin typeface="Arial Narrow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6056" y="3501008"/>
            <a:ext cx="3672408" cy="2520280"/>
          </a:xfrm>
        </p:spPr>
        <p:txBody>
          <a:bodyPr>
            <a:normAutofit fontScale="77500" lnSpcReduction="20000"/>
          </a:bodyPr>
          <a:lstStyle/>
          <a:p>
            <a:endParaRPr lang="ru-RU" sz="3200" dirty="0" smtClean="0">
              <a:solidFill>
                <a:srgbClr val="0066FF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66FF"/>
                </a:solidFill>
                <a:latin typeface="Arial Narrow" pitchFamily="34" charset="0"/>
              </a:rPr>
              <a:t>   Объем расходов местного бюджета в расчете на 1 жителя – </a:t>
            </a:r>
            <a:r>
              <a:rPr lang="ru-RU" sz="3600" dirty="0" smtClean="0">
                <a:solidFill>
                  <a:srgbClr val="0066FF"/>
                </a:solidFill>
                <a:latin typeface="Arial Narrow" pitchFamily="34" charset="0"/>
              </a:rPr>
              <a:t>10 524,49 </a:t>
            </a:r>
            <a:r>
              <a:rPr lang="ru-RU" sz="3600" dirty="0" smtClean="0">
                <a:solidFill>
                  <a:srgbClr val="0066FF"/>
                </a:solidFill>
                <a:latin typeface="Arial Narrow" pitchFamily="34" charset="0"/>
              </a:rPr>
              <a:t>руб.</a:t>
            </a:r>
          </a:p>
          <a:p>
            <a:endParaRPr lang="ru-RU" sz="3600" dirty="0">
              <a:latin typeface="Arial Narrow" pitchFamily="34" charset="0"/>
            </a:endParaRPr>
          </a:p>
        </p:txBody>
      </p:sp>
      <p:pic>
        <p:nvPicPr>
          <p:cNvPr id="2052" name="Picture 4" descr="https://im0-tub-ru.yandex.net/i?id=294910668d5784382e6f3849a8bbbd6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3787996" cy="2520280"/>
          </a:xfrm>
          <a:prstGeom prst="rect">
            <a:avLst/>
          </a:prstGeom>
          <a:noFill/>
        </p:spPr>
      </p:pic>
      <p:sp>
        <p:nvSpPr>
          <p:cNvPr id="2056" name="AutoShape 8" descr="https://media.istockphoto.com/photos/money-bag-picture-id185109326?k=6&amp;m=185109326&amp;s=612x612&amp;w=0&amp;h=gxKV2QrZROZASJVGIZtDEWVA4KS7c0LW28HoBN-k4W0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Documents and Settings\1\Рабочий стол\185109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2122364" cy="26453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3571876"/>
            <a:ext cx="374441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>
                <a:solidFill>
                  <a:srgbClr val="0066FF"/>
                </a:solidFill>
                <a:latin typeface="Arial Narrow" pitchFamily="34" charset="0"/>
              </a:rPr>
              <a:t>Объем доходов местного бюджета в расчете на 1 жителя – </a:t>
            </a:r>
            <a:r>
              <a:rPr lang="ru-RU" sz="3100" dirty="0" smtClean="0">
                <a:solidFill>
                  <a:srgbClr val="0066FF"/>
                </a:solidFill>
                <a:latin typeface="Arial Narrow" pitchFamily="34" charset="0"/>
              </a:rPr>
              <a:t>12 718,20 руб</a:t>
            </a:r>
            <a:r>
              <a:rPr lang="ru-RU" sz="3100" dirty="0" smtClean="0">
                <a:solidFill>
                  <a:srgbClr val="0066FF"/>
                </a:solidFill>
                <a:latin typeface="Arial Narrow" pitchFamily="34" charset="0"/>
              </a:rPr>
              <a:t>.</a:t>
            </a:r>
            <a:endParaRPr lang="ru-RU" sz="3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</a:rPr>
              <a:t>Объем расходов по видам в расчете на  1 жителя, </a:t>
            </a:r>
            <a:r>
              <a:rPr lang="ru-RU" sz="2200" b="1" i="1" dirty="0" smtClean="0">
                <a:solidFill>
                  <a:srgbClr val="0066FF"/>
                </a:solidFill>
              </a:rPr>
              <a:t>рублей</a:t>
            </a:r>
            <a:endParaRPr lang="ru-RU" sz="2200" b="1" i="1" dirty="0">
              <a:solidFill>
                <a:srgbClr val="00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84785"/>
          <a:ext cx="89644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39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980728"/>
            <a:ext cx="21317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 smtClean="0">
              <a:solidFill>
                <a:srgbClr val="0066FF"/>
              </a:solidFill>
            </a:endParaRPr>
          </a:p>
          <a:p>
            <a:pPr algn="ctr"/>
            <a:r>
              <a:rPr lang="ru-RU" sz="3200" b="1" u="sng" dirty="0" smtClean="0">
                <a:solidFill>
                  <a:srgbClr val="0066FF"/>
                </a:solidFill>
              </a:rPr>
              <a:t>Доходы </a:t>
            </a:r>
            <a:r>
              <a:rPr lang="ru-RU" b="1" u="sng" dirty="0" smtClean="0">
                <a:solidFill>
                  <a:srgbClr val="0066FF"/>
                </a:solidFill>
              </a:rPr>
              <a:t>бюджета</a:t>
            </a:r>
            <a:r>
              <a:rPr lang="ru-RU" sz="3200" b="1" u="sng" dirty="0" smtClean="0">
                <a:solidFill>
                  <a:srgbClr val="0066FF"/>
                </a:solidFill>
              </a:rPr>
              <a:t> </a:t>
            </a:r>
            <a:r>
              <a:rPr lang="ru-RU" b="1" dirty="0" smtClean="0">
                <a:solidFill>
                  <a:srgbClr val="0066FF"/>
                </a:solidFill>
              </a:rPr>
              <a:t>– поступающие в бюджет денежные средства</a:t>
            </a:r>
          </a:p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196752"/>
            <a:ext cx="2915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r>
              <a:rPr lang="ru-RU" b="1" u="sng" dirty="0" smtClean="0">
                <a:solidFill>
                  <a:srgbClr val="0066FF"/>
                </a:solidFill>
              </a:rPr>
              <a:t>Расходы бюджета </a:t>
            </a:r>
            <a:r>
              <a:rPr lang="ru-RU" dirty="0" smtClean="0">
                <a:solidFill>
                  <a:srgbClr val="0066FF"/>
                </a:solidFill>
              </a:rPr>
              <a:t>–</a:t>
            </a:r>
          </a:p>
          <a:p>
            <a:pPr algn="ctr"/>
            <a:r>
              <a:rPr lang="ru-RU" b="1" dirty="0" smtClean="0">
                <a:solidFill>
                  <a:srgbClr val="0066FF"/>
                </a:solidFill>
              </a:rPr>
              <a:t>выплачиваемые из бюджета денежные средства</a:t>
            </a:r>
          </a:p>
          <a:p>
            <a:pPr algn="ctr"/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2930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расходования денежных средств,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местного самоуправления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m3-tub-ru.yandex.net/i?id=f0122dcdc7751825c7acdc598215801b&amp;n=33&amp;h=190&amp;w=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142984"/>
            <a:ext cx="3168352" cy="337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93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бюджетного процесса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6336704" cy="4896544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i="1" dirty="0" smtClean="0">
                <a:solidFill>
                  <a:srgbClr val="7030A0"/>
                </a:solidFill>
              </a:rPr>
              <a:t>1.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Составление проекта  бюджета поселения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2. Рассмотрение и утверждение бюджета поселения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3. Исполнение бюджета поселения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4. Осуществление муниципального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финансового контроля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5. Составление, внешняя проверка, рассмотрение и утверждение бюджетной отчетности</a:t>
            </a: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243" l="684" r="9794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680526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4985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Основа для составления проекта бюджета поселения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Бюджетное послание Президента РФ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Проект закона Краснодарского края «О краевом бюджете на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2024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2025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2026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годов»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Прогноз социально-экономического развития Красноармейского сельского поселения Ейского района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/>
                <a:cs typeface="Times New Roman"/>
              </a:rPr>
              <a:t>Основные направления бюджетной и налоговой политики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Красноармейского сельского поселения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/>
                <a:cs typeface="Times New Roman"/>
              </a:rPr>
              <a:t> Ейского района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2000" b="1" i="1" dirty="0" smtClean="0">
              <a:solidFill>
                <a:schemeClr val="accent6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673" b="99533" l="5000" r="9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1838657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28" b="89941" l="3944" r="9831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1268760"/>
            <a:ext cx="972108" cy="9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93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96704"/>
            <a:ext cx="7488832" cy="953641"/>
          </a:xfrm>
          <a:prstGeom prst="rect">
            <a:avLst/>
          </a:prstGeom>
          <a:solidFill>
            <a:srgbClr val="99CC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a typeface="Calibri"/>
                <a:cs typeface="Times New Roman"/>
              </a:rPr>
              <a:t>ОСНОВНЫЕ НАПРАВЛЕНИЯ БЮДЖЕТНОЙ ПОЛИТИКИ</a:t>
            </a:r>
            <a:endParaRPr lang="ru-RU" sz="18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776864" cy="4671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приоритетное обеспечение населения бюджетными услугами отраслей социальной сферы;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гарантированное поэтапное повышение оплаты труда в бюджетном секторе экономики;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устойчивости, сбалансированности местного бюджета;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создание системы долгосрочного прогнозирования и стратегического планирования;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организационных мер, направленных на рост эффективности бюджетных расходов, повышение качества предоставления муниципальных услуг;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реализация политики, направленной на прозрачность, открытость бюджетного процесса.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96704"/>
            <a:ext cx="7848872" cy="953641"/>
          </a:xfrm>
          <a:prstGeom prst="rect">
            <a:avLst/>
          </a:prstGeom>
          <a:solidFill>
            <a:srgbClr val="33CC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accent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ОСНОВНЫЕ НАПРАВЛЕНИЯ НАЛОГОВОЙ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accent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 ПОЛИТИКИ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88840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повышение собираемости налогов на территории поселения, в первую очередь, формирующих доходную базу местного бюджета (налог на доходы физических лиц, имущественные налоги физических лиц), в том числе за счет снижения недоимки по имущественным налогам физических лиц</a:t>
            </a:r>
            <a:endParaRPr lang="ru-RU" sz="2000" b="1" i="1" dirty="0" smtClean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осуществление оценки эффективности предоставляемых льгот</a:t>
            </a:r>
            <a:endParaRPr lang="ru-RU" sz="2000" b="1" i="1" dirty="0" smtClean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 создание благоприятных условий для деятельности малого и среднего предпринимательства на территории поселка Комсомолец</a:t>
            </a:r>
            <a:endParaRPr lang="ru-RU" sz="2000" b="1" i="1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6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51520" y="260648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2" descr="Картинки по запросу фото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484" name="AutoShape 4" descr="Картинки по запросу фото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97152"/>
            <a:ext cx="518457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74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bf28683f137162d3037660376fd7ccda&amp;n=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869" y="4797152"/>
            <a:ext cx="1894131" cy="1863081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827584" y="764704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7683" cy="17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51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1820</TotalTime>
  <Words>728</Words>
  <Application>Microsoft Office PowerPoint</Application>
  <PresentationFormat>Экран (4:3)</PresentationFormat>
  <Paragraphs>132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                Бюджет Красноармейского сельского поселения Ейского района  на 2024 год  </vt:lpstr>
      <vt:lpstr>Слайд 2</vt:lpstr>
      <vt:lpstr>Слайд 3</vt:lpstr>
      <vt:lpstr>     Основные этапы бюджетного процесса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Доходы местного бюджета, тыс. руб.</vt:lpstr>
      <vt:lpstr>                      Структура собственных доходов местного бюджета, %</vt:lpstr>
      <vt:lpstr>  Расходы местного бюджета, тыс. руб.</vt:lpstr>
      <vt:lpstr>                   Распределение расходов местного бюджета на 2024 год, тыс. руб. </vt:lpstr>
      <vt:lpstr>Слайд 18</vt:lpstr>
      <vt:lpstr>Слайд 19</vt:lpstr>
      <vt:lpstr>Слайд 20</vt:lpstr>
      <vt:lpstr>Слайд 21</vt:lpstr>
      <vt:lpstr>Слайд 22</vt:lpstr>
      <vt:lpstr>                 </vt:lpstr>
      <vt:lpstr>Объем расходов по видам в расчете на  1 жителя, рублей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Ейского городского поселения Ейского района</dc:title>
  <dc:creator>admin</dc:creator>
  <cp:lastModifiedBy>Svetlana</cp:lastModifiedBy>
  <cp:revision>161</cp:revision>
  <cp:lastPrinted>2014-12-12T09:29:19Z</cp:lastPrinted>
  <dcterms:created xsi:type="dcterms:W3CDTF">2014-12-11T13:11:44Z</dcterms:created>
  <dcterms:modified xsi:type="dcterms:W3CDTF">2024-05-20T08:41:35Z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TC010178121049</vt:lpwstr>
  </property>
</Properties>
</file>